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8"/>
  </p:notesMasterIdLst>
  <p:sldIdLst>
    <p:sldId id="277" r:id="rId2"/>
    <p:sldId id="263" r:id="rId3"/>
    <p:sldId id="281" r:id="rId4"/>
    <p:sldId id="275" r:id="rId5"/>
    <p:sldId id="272" r:id="rId6"/>
    <p:sldId id="274" r:id="rId7"/>
    <p:sldId id="268" r:id="rId8"/>
    <p:sldId id="270" r:id="rId9"/>
    <p:sldId id="273" r:id="rId10"/>
    <p:sldId id="256" r:id="rId11"/>
    <p:sldId id="282" r:id="rId12"/>
    <p:sldId id="260" r:id="rId13"/>
    <p:sldId id="257" r:id="rId14"/>
    <p:sldId id="259" r:id="rId15"/>
    <p:sldId id="261" r:id="rId16"/>
    <p:sldId id="258" r:id="rId17"/>
    <p:sldId id="265" r:id="rId18"/>
    <p:sldId id="262" r:id="rId19"/>
    <p:sldId id="266" r:id="rId20"/>
    <p:sldId id="264" r:id="rId21"/>
    <p:sldId id="267" r:id="rId22"/>
    <p:sldId id="276" r:id="rId23"/>
    <p:sldId id="271" r:id="rId24"/>
    <p:sldId id="278" r:id="rId25"/>
    <p:sldId id="279" r:id="rId26"/>
    <p:sldId id="280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01"/>
    <p:restoredTop sz="94786"/>
  </p:normalViewPr>
  <p:slideViewPr>
    <p:cSldViewPr snapToGrid="0" snapToObjects="1">
      <p:cViewPr varScale="1">
        <p:scale>
          <a:sx n="186" d="100"/>
          <a:sy n="186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63DA7-9484-AD27-0DE6-406963CE5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6EFD7-1CE7-EB76-AFBA-A2EA97351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8F316-68A5-4C44-D7A1-71F5A1FB4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4884-D800-C04E-BD57-A34AD4860084}" type="datetimeFigureOut"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2D6DA-4A18-C8E1-539E-66F4B484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7EB7A0-95B4-A6BE-BB51-053DAE29F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9734201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13627-C0CA-E9DD-49CC-809F93AD6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960488-ED1D-6B26-C549-D74DADCD0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2CC6B-0ECE-CED9-2F0B-5A7B86505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4884-D800-C04E-BD57-A34AD4860084}" type="datetimeFigureOut"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5E570-E8B3-1C29-E50B-07DAB82C9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FEB990-6B52-0332-5BA9-4AC714F21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2199955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635702-50B2-3BAF-6C8F-C1903147D1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DFB6E0-E85D-E908-FCA1-8DEC56B95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73A8F-8FDF-A8A8-48BE-4D303069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4884-D800-C04E-BD57-A34AD4860084}" type="datetimeFigureOut"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9D65E-E2EE-04C9-25FD-518C2492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5AF57-AFD9-7641-A536-4D59B547D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745925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D122-7A89-F82A-D3EB-E0EA8BAD5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54A42-160E-5705-8041-DFBBCE297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B77A1-A5EB-12FF-C649-765C2AEB6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4884-D800-C04E-BD57-A34AD4860084}" type="datetimeFigureOut"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EC994-CD1B-84BA-2F1E-0AA835F30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ADBF87-589E-E5F2-C5EC-BCDC6007C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0232836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1BCDC-9D75-7940-3CD3-932BBC6A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30C9D-410A-BEE8-A88D-E8DBCB887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C78FE-864F-8DF4-A504-A0CEE98E8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4884-D800-C04E-BD57-A34AD4860084}" type="datetimeFigureOut"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4C293-4A32-F2C3-3B48-3460F2AD0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E79AE-4A47-AB03-8F6B-00242CCA1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8209734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B3A5A-4430-306B-143C-0ACDA2AC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9BA5A-D421-3565-1D32-1CE8D874EA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70A9E-FD8C-8224-6C54-CF3A8D382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2F184-9887-706D-67A3-68149E9D6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4884-D800-C04E-BD57-A34AD4860084}" type="datetimeFigureOut">
              <a:t>6/8/25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198C7F-A865-810F-72FF-2212703FA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88AFC6-8528-B92D-BA43-6AD060F90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99331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F6D7A-78BC-35A0-BEFD-C68E97477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C38ED-038A-2774-486E-812AF6D64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C174A7-C04C-53FB-9C48-A912D5EF9F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75A628-9C82-065F-922E-FB46CE2FC4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97B693-78EE-8A10-C89B-3B05EE9D50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1B9DEB-AD76-3739-3935-6D573DB9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4884-D800-C04E-BD57-A34AD4860084}" type="datetimeFigureOut">
              <a:t>6/8/25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21654C-01C3-BF44-7EE3-7EB03918A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B578F5-494E-2214-76A5-E2A5CCBC9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8989739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08EE0-DF8F-53FA-308C-C0976675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498274-2844-009C-AF5B-1DB31A99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4884-D800-C04E-BD57-A34AD4860084}" type="datetimeFigureOut">
              <a:t>6/8/25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5489E3-5A43-9AB5-FDB4-5E489988E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91594-7555-3E0C-52B3-8699B2E1E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9917168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B37235-0D3C-C8EE-7528-6575F7E8E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4884-D800-C04E-BD57-A34AD4860084}" type="datetimeFigureOut">
              <a:t>6/8/25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9BD32D-EEFF-0F49-2DCD-400C1E9F3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E7989-0E71-3D91-4012-3A1EC44DB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63873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A31B9-D3A6-5ED6-4FC0-B741D7B2C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10819-C861-02E1-5CFB-FB0C89E4B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7A5219-8258-CCB9-3AC9-906B854FCD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5FA484-4D56-6DE5-7095-8AD5971AC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4884-D800-C04E-BD57-A34AD4860084}" type="datetimeFigureOut">
              <a:t>6/8/25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1E5B46-5804-25BD-2F37-010C9509D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33345-166C-263A-0614-C1B557501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3121933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E4DDF-F647-C3CC-10C2-0F8FBDF16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688CF9-F616-42F9-4912-F3BEB93FB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006BE9-37B4-50C9-1952-C3DD893256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106B8D-C40F-AAF0-FEAC-EAA766AB0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F4884-D800-C04E-BD57-A34AD4860084}" type="datetimeFigureOut">
              <a:t>6/8/25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E5861-26A8-5173-4D6B-933D2BD25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FD5636-4301-F3B2-410E-0BAD36350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872311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149680-6DB2-11F1-CC9A-A88511EEE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E77BF-8F2E-1D73-FAEA-12EAB086F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5A688-64BF-A033-176C-B70666E9E8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F4884-D800-C04E-BD57-A34AD4860084}" type="datetimeFigureOut">
              <a:t>6/8/25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47260-F4AE-7E55-C834-369BE510A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7F073A-A191-648E-274C-EA42874747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141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ouzz.com/cost/70-wood-stove-installation-cost" TargetMode="External"/><Relationship Id="rId3" Type="http://schemas.openxmlformats.org/officeDocument/2006/relationships/hyperlink" Target="https://www.homedepot.com/p/Ashley-Hearth-Products-3-200-sq-ft-EPA-Certified-Pedestal-Wood-Burning-Stove-with-Blower-AW3200E-P/313742319" TargetMode="External"/><Relationship Id="rId7" Type="http://schemas.openxmlformats.org/officeDocument/2006/relationships/hyperlink" Target="https://homeguide.com/costs/wood-stove-installation-cost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myfireplaceproducts.com/us_en/ht-3000-wood-stove-db07300" TargetMode="External"/><Relationship Id="rId5" Type="http://schemas.openxmlformats.org/officeDocument/2006/relationships/hyperlink" Target="https://www.popularmechanics.com/home/g37791189/best-wood-stoves/" TargetMode="External"/><Relationship Id="rId4" Type="http://schemas.openxmlformats.org/officeDocument/2006/relationships/hyperlink" Target="https://www.drolet.ca/en/products/stove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stove.com/stoves/wood-stoves/" TargetMode="External"/><Relationship Id="rId2" Type="http://schemas.openxmlformats.org/officeDocument/2006/relationships/hyperlink" Target="https://www.usstove.com/brand/ashley-hearth-products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www.youtube.com/watch?v=IqJehn5mb9k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earthstonestoves.com/wood/wood-stoves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hyperlink" Target="https://www.youtube.com/watch?v=Sj8rDK4PXxM" TargetMode="External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hopXmMXrqAY" TargetMode="External"/><Relationship Id="rId3" Type="http://schemas.openxmlformats.org/officeDocument/2006/relationships/image" Target="../media/image53.png"/><Relationship Id="rId7" Type="http://schemas.openxmlformats.org/officeDocument/2006/relationships/hyperlink" Target="https://youtu.be/qg_s9IzF8sw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5-2NuTN_Yzs" TargetMode="External"/><Relationship Id="rId5" Type="http://schemas.openxmlformats.org/officeDocument/2006/relationships/hyperlink" Target="https://www.youtube.com/watch?v=iGZWx0gwRCo" TargetMode="External"/><Relationship Id="rId4" Type="http://schemas.openxmlformats.org/officeDocument/2006/relationships/image" Target="../media/image54.png"/><Relationship Id="rId9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youtube.com/watch?v=Df-sVM-hxrE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yPtVhpHXg0E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www.youtube.com/watch?v=_DajfQQN7qM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hyperlink" Target="https://www.youtube.com/watch?v=Zd-93HLnkb4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hyperlink" Target="https://www.youtube.com/watch?v=6uuhrdmfnqo" TargetMode="External"/><Relationship Id="rId4" Type="http://schemas.openxmlformats.org/officeDocument/2006/relationships/hyperlink" Target="https://www.youtube.com/watch?v=qZxJYOP13ME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roquetinho.eu/files/roquetinho-en.pdf" TargetMode="External"/><Relationship Id="rId3" Type="http://schemas.openxmlformats.org/officeDocument/2006/relationships/hyperlink" Target="https://batchrocket.eu/en/designs" TargetMode="External"/><Relationship Id="rId7" Type="http://schemas.openxmlformats.org/officeDocument/2006/relationships/hyperlink" Target="https://permies.com/t/156820/Experience-Kuznetsov-Stoves" TargetMode="External"/><Relationship Id="rId12" Type="http://schemas.openxmlformats.org/officeDocument/2006/relationships/image" Target="../media/image8.png"/><Relationship Id="rId2" Type="http://schemas.openxmlformats.org/officeDocument/2006/relationships/hyperlink" Target="https://batchrocket.eu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VL7O8qLXz24" TargetMode="External"/><Relationship Id="rId11" Type="http://schemas.openxmlformats.org/officeDocument/2006/relationships/hyperlink" Target="http://www.bergkachel.nl/" TargetMode="External"/><Relationship Id="rId5" Type="http://schemas.openxmlformats.org/officeDocument/2006/relationships/hyperlink" Target="https://www.youtube.com/@batchrocketproject4720" TargetMode="External"/><Relationship Id="rId10" Type="http://schemas.openxmlformats.org/officeDocument/2006/relationships/hyperlink" Target="https://donkey32.proboards.com/thread/40/rocket-bell-stove" TargetMode="External"/><Relationship Id="rId4" Type="http://schemas.openxmlformats.org/officeDocument/2006/relationships/hyperlink" Target="https://www.rocketstoves.com/case-studies/peter-van-den-berg/" TargetMode="External"/><Relationship Id="rId9" Type="http://schemas.openxmlformats.org/officeDocument/2006/relationships/hyperlink" Target="https://www.handprintpress.com/tech/improving-woodstove-efficiency-rocket-stoves-masonry-heaters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hmTkL5oUCDU" TargetMode="External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hyperlink" Target="https://www.youtube.com/watch?v=5oledpf2ocU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ujsfXvWAd48" TargetMode="External"/><Relationship Id="rId13" Type="http://schemas.openxmlformats.org/officeDocument/2006/relationships/image" Target="../media/image73.png"/><Relationship Id="rId3" Type="http://schemas.openxmlformats.org/officeDocument/2006/relationships/image" Target="../media/image70.jpeg"/><Relationship Id="rId7" Type="http://schemas.openxmlformats.org/officeDocument/2006/relationships/hyperlink" Target="https://www.youtube.com/watch?v=IfBKBvTFgXo" TargetMode="External"/><Relationship Id="rId12" Type="http://schemas.openxmlformats.org/officeDocument/2006/relationships/image" Target="../media/image72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oDGGlaVFqZU" TargetMode="External"/><Relationship Id="rId11" Type="http://schemas.openxmlformats.org/officeDocument/2006/relationships/hyperlink" Target="https://www.silverfire.us/304-stainless-steel-scout-stove" TargetMode="External"/><Relationship Id="rId5" Type="http://schemas.openxmlformats.org/officeDocument/2006/relationships/hyperlink" Target="https://www.silverfire.us/survivor-rocket-stove-p10" TargetMode="External"/><Relationship Id="rId10" Type="http://schemas.openxmlformats.org/officeDocument/2006/relationships/hyperlink" Target="https://www.petromax.de/en/px-produkte/rocketstove-rf33/" TargetMode="External"/><Relationship Id="rId4" Type="http://schemas.openxmlformats.org/officeDocument/2006/relationships/image" Target="../media/image71.png"/><Relationship Id="rId9" Type="http://schemas.openxmlformats.org/officeDocument/2006/relationships/hyperlink" Target="https://www.youtube.com/watch?v=8DwT-Vqy_Uc" TargetMode="External"/><Relationship Id="rId14" Type="http://schemas.openxmlformats.org/officeDocument/2006/relationships/image" Target="../media/image7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/dp/B000MKOWRU/" TargetMode="External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dp/B015NRQA7G/" TargetMode="External"/><Relationship Id="rId13" Type="http://schemas.openxmlformats.org/officeDocument/2006/relationships/hyperlink" Target="https://www.amazon.com/dp/B09WQT32B2/" TargetMode="External"/><Relationship Id="rId3" Type="http://schemas.openxmlformats.org/officeDocument/2006/relationships/hyperlink" Target="https://www.amazon.com/dp/B0BL29DRZT/" TargetMode="External"/><Relationship Id="rId7" Type="http://schemas.openxmlformats.org/officeDocument/2006/relationships/image" Target="../media/image82.png"/><Relationship Id="rId12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/dp/B015NRQ6OS/" TargetMode="External"/><Relationship Id="rId11" Type="http://schemas.openxmlformats.org/officeDocument/2006/relationships/hyperlink" Target="https://www.amazon.com/dp/B07SHJ1RLN/" TargetMode="External"/><Relationship Id="rId5" Type="http://schemas.openxmlformats.org/officeDocument/2006/relationships/hyperlink" Target="https://www.amazon.com/dp/B08FTJDK11/" TargetMode="External"/><Relationship Id="rId10" Type="http://schemas.openxmlformats.org/officeDocument/2006/relationships/image" Target="../media/image84.png"/><Relationship Id="rId4" Type="http://schemas.openxmlformats.org/officeDocument/2006/relationships/image" Target="../media/image81.png"/><Relationship Id="rId9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sewaypelletstove.com/specs/" TargetMode="External"/><Relationship Id="rId2" Type="http://schemas.openxmlformats.org/officeDocument/2006/relationships/hyperlink" Target="https://www.youtube.com/watch?v=Kjyf4dBViic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jpeg"/><Relationship Id="rId4" Type="http://schemas.openxmlformats.org/officeDocument/2006/relationships/hyperlink" Target="https://www.wisewaypelletstove.com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hyperlink" Target="https://en.wikipedia.org/wiki/Rocket_stov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hyperlink" Target="https://www.youtube.com/watch?v=SUHCsZHNMmg" TargetMode="External"/><Relationship Id="rId4" Type="http://schemas.openxmlformats.org/officeDocument/2006/relationships/hyperlink" Target="https://en.wikipedia.org/wiki/Ami_Argand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hyperlink" Target="http://my.waldenlabs.com/catalog/rocket-mass-heaters/" TargetMode="External"/><Relationship Id="rId7" Type="http://schemas.openxmlformats.org/officeDocument/2006/relationships/image" Target="../media/image14.png"/><Relationship Id="rId12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Sqznv5GDSWc" TargetMode="External"/><Relationship Id="rId11" Type="http://schemas.openxmlformats.org/officeDocument/2006/relationships/image" Target="../media/image16.png"/><Relationship Id="rId5" Type="http://schemas.openxmlformats.org/officeDocument/2006/relationships/hyperlink" Target="https://richsoil.com/rocket-stove-mass-heater.jsp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commonsensehome.com/rocket-mass-heaters/" TargetMode="External"/><Relationship Id="rId9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hyperlink" Target="https://www.youtube.com/watch?v=eC3MITjo8M4&amp;list=PLHsjz15Szmf3_7p4trNDtZGB15jIiW8Ko" TargetMode="External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2" Type="http://schemas.openxmlformats.org/officeDocument/2006/relationships/hyperlink" Target="https://www.etsy.com/shop/HoneyDoCarpenterShop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hyperlink" Target="https://www.youtube.com/watch?v=DGhgFLruyaE" TargetMode="External"/><Relationship Id="rId5" Type="http://schemas.openxmlformats.org/officeDocument/2006/relationships/image" Target="../media/image18.png"/><Relationship Id="rId10" Type="http://schemas.openxmlformats.org/officeDocument/2006/relationships/hyperlink" Target="https://www.youtube.com/watch?v=aSLJCPR1Prw" TargetMode="External"/><Relationship Id="rId4" Type="http://schemas.openxmlformats.org/officeDocument/2006/relationships/hyperlink" Target="https://www.kickstarter.com/projects/86171610/light-and-portable-rocket-mass-heater-design" TargetMode="External"/><Relationship Id="rId9" Type="http://schemas.openxmlformats.org/officeDocument/2006/relationships/image" Target="../media/image22.pn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xOe_xSTqn1k" TargetMode="External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hyperlink" Target="https://www.youtube.com/watch?v=vXHmcKWfFw4" TargetMode="External"/><Relationship Id="rId4" Type="http://schemas.openxmlformats.org/officeDocument/2006/relationships/image" Target="../media/image28.png"/><Relationship Id="rId9" Type="http://schemas.openxmlformats.org/officeDocument/2006/relationships/hyperlink" Target="https://www.youtube.com/watch?v=452OyvGdzP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aXyWyDm2mk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37A5CE-1DDF-380A-AA44-B05B838FFBB6}"/>
              </a:ext>
            </a:extLst>
          </p:cNvPr>
          <p:cNvSpPr txBox="1"/>
          <p:nvPr/>
        </p:nvSpPr>
        <p:spPr>
          <a:xfrm>
            <a:off x="3128991" y="500389"/>
            <a:ext cx="34329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B0F0"/>
                </a:solidFill>
              </a:rPr>
              <a:t>Wood Stove</a:t>
            </a:r>
          </a:p>
          <a:p>
            <a:pPr algn="ctr"/>
            <a:r>
              <a:rPr lang="en-US" sz="4400" b="1" dirty="0">
                <a:solidFill>
                  <a:srgbClr val="00B0F0"/>
                </a:solidFill>
              </a:rPr>
              <a:t>Rocket Stove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BCD2D2-0870-2D25-EA31-598E49063FA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25" y="30328"/>
            <a:ext cx="1217266" cy="133378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Picture 8" descr="IdeoZone :: How To Build An L-shaped Rocket Mass Heater">
            <a:extLst>
              <a:ext uri="{FF2B5EF4-FFF2-40B4-BE49-F238E27FC236}">
                <a16:creationId xmlns:a16="http://schemas.microsoft.com/office/drawing/2014/main" id="{8484E98C-A022-2F76-BAC0-B1F0D01EB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4366" y="3276037"/>
            <a:ext cx="2135080" cy="1802567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he Basics on a Rocket Mass Heater - Grit">
            <a:extLst>
              <a:ext uri="{FF2B5EF4-FFF2-40B4-BE49-F238E27FC236}">
                <a16:creationId xmlns:a16="http://schemas.microsoft.com/office/drawing/2014/main" id="{E36053D9-D296-0B43-7FAC-BBF3A7333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8957" y="3275164"/>
            <a:ext cx="2702703" cy="18034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792210-1AD3-D26B-79D4-AB598693BB1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0331" y="162618"/>
            <a:ext cx="1334567" cy="113694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8DA6EF-BC07-026F-9C6D-82259E727F6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68" y="3242553"/>
            <a:ext cx="1683613" cy="118703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E1CD01-A92E-A441-E3D9-230767FF8BA3}"/>
              </a:ext>
            </a:extLst>
          </p:cNvPr>
          <p:cNvSpPr txBox="1"/>
          <p:nvPr/>
        </p:nvSpPr>
        <p:spPr>
          <a:xfrm>
            <a:off x="1903931" y="1561439"/>
            <a:ext cx="1225060" cy="10618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Masonry Heater</a:t>
            </a:r>
          </a:p>
          <a:p>
            <a:pPr algn="ctr"/>
            <a:r>
              <a:rPr lang="en-US" sz="900" dirty="0">
                <a:solidFill>
                  <a:srgbClr val="FF0000"/>
                </a:solidFill>
              </a:rPr>
              <a:t>https://</a:t>
            </a:r>
            <a:r>
              <a:rPr lang="en-US" sz="900" dirty="0" err="1">
                <a:solidFill>
                  <a:srgbClr val="FF0000"/>
                </a:solidFill>
              </a:rPr>
              <a:t>tempcast.com</a:t>
            </a:r>
            <a:endParaRPr lang="en-US" sz="900" dirty="0">
              <a:solidFill>
                <a:srgbClr val="FF0000"/>
              </a:solidFill>
            </a:endParaRPr>
          </a:p>
          <a:p>
            <a:pPr algn="ctr"/>
            <a:r>
              <a:rPr lang="en-US" sz="900" dirty="0">
                <a:solidFill>
                  <a:srgbClr val="FF0000"/>
                </a:solidFill>
              </a:rPr>
              <a:t>counter-flow design</a:t>
            </a:r>
          </a:p>
          <a:p>
            <a:pPr algn="ctr"/>
            <a:r>
              <a:rPr lang="en-US" sz="900" dirty="0">
                <a:solidFill>
                  <a:srgbClr val="FF0000"/>
                </a:solidFill>
              </a:rPr>
              <a:t>(hot air goes up, then down the sides, then back – and into chimney</a:t>
            </a:r>
          </a:p>
        </p:txBody>
      </p:sp>
      <p:pic>
        <p:nvPicPr>
          <p:cNvPr id="9" name="Picture 4" descr="In From the Cold | Maine Wood Heat Masonry Heaters - New England Today">
            <a:extLst>
              <a:ext uri="{FF2B5EF4-FFF2-40B4-BE49-F238E27FC236}">
                <a16:creationId xmlns:a16="http://schemas.microsoft.com/office/drawing/2014/main" id="{B72D2A1A-6378-6B0C-42FC-B450F15D44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768" y="1415646"/>
            <a:ext cx="1836163" cy="1491917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8200AF-DFD2-A88F-E562-F59AA7AAA376}"/>
              </a:ext>
            </a:extLst>
          </p:cNvPr>
          <p:cNvSpPr txBox="1"/>
          <p:nvPr/>
        </p:nvSpPr>
        <p:spPr>
          <a:xfrm>
            <a:off x="1340496" y="397139"/>
            <a:ext cx="563435" cy="5078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Wood Burning Stove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B87A6-11E4-42C3-6856-5C403D879119}"/>
              </a:ext>
            </a:extLst>
          </p:cNvPr>
          <p:cNvSpPr txBox="1"/>
          <p:nvPr/>
        </p:nvSpPr>
        <p:spPr>
          <a:xfrm>
            <a:off x="1778881" y="3641756"/>
            <a:ext cx="563435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Russian Stove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9A3ADA-8C2D-4B9E-A523-6A3EFAE43FB4}"/>
              </a:ext>
            </a:extLst>
          </p:cNvPr>
          <p:cNvSpPr txBox="1"/>
          <p:nvPr/>
        </p:nvSpPr>
        <p:spPr>
          <a:xfrm>
            <a:off x="5662269" y="3011721"/>
            <a:ext cx="1512231" cy="2308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F0000"/>
                </a:solidFill>
              </a:rPr>
              <a:t>Rocket Mass Heater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B90FC3-11F3-B606-4DF5-83E3B7D599A4}"/>
              </a:ext>
            </a:extLst>
          </p:cNvPr>
          <p:cNvSpPr txBox="1"/>
          <p:nvPr/>
        </p:nvSpPr>
        <p:spPr>
          <a:xfrm>
            <a:off x="7628882" y="1322864"/>
            <a:ext cx="1177440" cy="2616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</a:rPr>
              <a:t>Rocket Stove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D142BBD-63CA-2F57-594F-420C7FEF1D9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7030" y="1613163"/>
            <a:ext cx="877614" cy="14465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739911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7AC363-7627-6402-F57E-1B785C4DA2A1}"/>
              </a:ext>
            </a:extLst>
          </p:cNvPr>
          <p:cNvSpPr txBox="1"/>
          <p:nvPr/>
        </p:nvSpPr>
        <p:spPr>
          <a:xfrm>
            <a:off x="2433816" y="1617643"/>
            <a:ext cx="38982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Buying and Using </a:t>
            </a:r>
            <a:br>
              <a:rPr lang="en-US" sz="3600" b="1" dirty="0"/>
            </a:br>
            <a:r>
              <a:rPr lang="en-US" sz="3600" b="1" dirty="0"/>
              <a:t>a Wood Stove</a:t>
            </a:r>
          </a:p>
        </p:txBody>
      </p:sp>
    </p:spTree>
    <p:extLst>
      <p:ext uri="{BB962C8B-B14F-4D97-AF65-F5344CB8AC3E}">
        <p14:creationId xmlns:p14="http://schemas.microsoft.com/office/powerpoint/2010/main" val="841536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2C89D-A60E-DC5E-58C4-C8CB9B0A9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544EAE-23D9-BC61-A758-BA2D34F3AF74}"/>
              </a:ext>
            </a:extLst>
          </p:cNvPr>
          <p:cNvSpPr txBox="1"/>
          <p:nvPr/>
        </p:nvSpPr>
        <p:spPr>
          <a:xfrm>
            <a:off x="0" y="0"/>
            <a:ext cx="4764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Wood Burning Stove (Hearth)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47FD39-FA62-0068-BDB7-1A26D7E0F7C3}"/>
              </a:ext>
            </a:extLst>
          </p:cNvPr>
          <p:cNvSpPr txBox="1"/>
          <p:nvPr/>
        </p:nvSpPr>
        <p:spPr>
          <a:xfrm>
            <a:off x="76469" y="1784925"/>
            <a:ext cx="468798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Our property ~3K </a:t>
            </a:r>
            <a:r>
              <a:rPr lang="en-US" sz="1400" dirty="0" err="1"/>
              <a:t>sqft</a:t>
            </a:r>
            <a:r>
              <a:rPr lang="en-US" sz="1400" dirty="0"/>
              <a:t> (2K livable+1K basement). </a:t>
            </a:r>
            <a:br>
              <a:rPr lang="en-US" sz="1400" dirty="0"/>
            </a:br>
            <a:r>
              <a:rPr lang="en-US" sz="1400" dirty="0"/>
              <a:t>Suitable model at Home Depot: Ashley Hearth 3200</a:t>
            </a:r>
            <a:br>
              <a:rPr lang="en-US" sz="1400" dirty="0"/>
            </a:br>
            <a:r>
              <a:rPr lang="en-US" sz="1400" dirty="0"/>
              <a:t>(number "3200"  means "area 32000 </a:t>
            </a:r>
            <a:r>
              <a:rPr lang="en-US" sz="1400" dirty="0" err="1"/>
              <a:t>sqft</a:t>
            </a:r>
            <a:r>
              <a:rPr lang="en-US" sz="1400" dirty="0"/>
              <a:t>")</a:t>
            </a:r>
          </a:p>
          <a:p>
            <a:r>
              <a:rPr lang="en-US" sz="1400" dirty="0"/>
              <a:t>It is very good, has window to look at fire, big (22" logs)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C07C-C0ED-C1D8-604F-AC1CB3E051F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453" y="15529"/>
            <a:ext cx="1736790" cy="19868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EB9940-9AE5-E84E-643E-1C0B9EE5DED4}"/>
              </a:ext>
            </a:extLst>
          </p:cNvPr>
          <p:cNvSpPr txBox="1"/>
          <p:nvPr/>
        </p:nvSpPr>
        <p:spPr>
          <a:xfrm>
            <a:off x="5222506" y="2096184"/>
            <a:ext cx="3638291" cy="25391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Ashley Hearth 3200 </a:t>
            </a:r>
            <a:r>
              <a:rPr lang="en-US" sz="1400" dirty="0"/>
              <a:t>model AW3200E-P </a:t>
            </a:r>
          </a:p>
          <a:p>
            <a:r>
              <a:rPr lang="en-US" sz="1400" dirty="0"/>
              <a:t>(same as US Stove model </a:t>
            </a:r>
            <a:r>
              <a:rPr lang="en-US" sz="1400" b="0" i="0" dirty="0">
                <a:solidFill>
                  <a:srgbClr val="000A12"/>
                </a:solidFill>
                <a:effectLst/>
                <a:latin typeface="Roboto" panose="02000000000000000000" pitchFamily="2" charset="0"/>
              </a:rPr>
              <a:t>US3200E-P)</a:t>
            </a:r>
            <a:endParaRPr lang="en-US" sz="1400" dirty="0"/>
          </a:p>
          <a:p>
            <a:r>
              <a:rPr lang="en-US" sz="1400" dirty="0"/>
              <a:t>$2,450 at Home Depot (+200 tax, +100 delivery, +2,000 install = $4,750 total)</a:t>
            </a:r>
            <a:br>
              <a:rPr lang="en-US" sz="1400" dirty="0"/>
            </a:br>
            <a:r>
              <a:rPr lang="en-US" sz="1400" dirty="0"/>
              <a:t>Heating Area: 3,200 sq. ft.</a:t>
            </a:r>
          </a:p>
          <a:p>
            <a:r>
              <a:rPr lang="en-US" sz="1400" dirty="0"/>
              <a:t>BTU: 152,000</a:t>
            </a:r>
          </a:p>
          <a:p>
            <a:r>
              <a:rPr lang="en-US" sz="1400" dirty="0"/>
              <a:t>Weight: 400 pounds</a:t>
            </a:r>
          </a:p>
          <a:p>
            <a:r>
              <a:rPr lang="en-US" sz="1400" dirty="0"/>
              <a:t>Max Log Length: 22 inches</a:t>
            </a:r>
            <a:br>
              <a:rPr lang="en-US" sz="1400" dirty="0"/>
            </a:br>
            <a:r>
              <a:rPr lang="en-US" sz="1400" dirty="0"/>
              <a:t>Non-catalytic</a:t>
            </a:r>
            <a:endParaRPr lang="en-US" sz="1100" dirty="0"/>
          </a:p>
          <a:p>
            <a:r>
              <a:rPr lang="en-US" sz="1100" dirty="0">
                <a:hlinkClick r:id="rId3"/>
              </a:rPr>
              <a:t>https://www.homedepot.com/p/Ashley-Hearth-Products-3-200-sq-ft-EPA-Certified-Pedestal-Wood-Burning-Stove-with-Blower-AW3200E-P/313742319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079A2F-D7BF-71CF-352E-3BA929ED80B8}"/>
              </a:ext>
            </a:extLst>
          </p:cNvPr>
          <p:cNvSpPr txBox="1"/>
          <p:nvPr/>
        </p:nvSpPr>
        <p:spPr>
          <a:xfrm>
            <a:off x="76470" y="2856925"/>
            <a:ext cx="4687984" cy="12464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 Canada they like another brand - "</a:t>
            </a:r>
            <a:r>
              <a:rPr lang="en-US" sz="1400" b="1" dirty="0">
                <a:solidFill>
                  <a:srgbClr val="FF0000"/>
                </a:solidFill>
              </a:rPr>
              <a:t>DROLET</a:t>
            </a:r>
            <a:r>
              <a:rPr lang="en-US" sz="1400" dirty="0"/>
              <a:t>":</a:t>
            </a:r>
            <a:br>
              <a:rPr lang="en-US" sz="1400" dirty="0"/>
            </a:br>
            <a:r>
              <a:rPr lang="en-US" sz="1100" dirty="0"/>
              <a:t> .. </a:t>
            </a:r>
            <a:r>
              <a:rPr lang="en-US" sz="1100" dirty="0">
                <a:hlinkClick r:id="rId4"/>
              </a:rPr>
              <a:t>https://www.drolet.ca/en/products/stoves/</a:t>
            </a:r>
            <a:endParaRPr lang="en-US" sz="1100" dirty="0"/>
          </a:p>
          <a:p>
            <a:r>
              <a:rPr lang="en-US" sz="1400" dirty="0"/>
              <a:t>Other examples: </a:t>
            </a:r>
            <a:br>
              <a:rPr lang="en-US" sz="1400" dirty="0"/>
            </a:br>
            <a:r>
              <a:rPr lang="en-US" sz="1100" dirty="0"/>
              <a:t> .. </a:t>
            </a:r>
            <a:r>
              <a:rPr lang="en-US" sz="1100" dirty="0">
                <a:hlinkClick r:id="rId5"/>
              </a:rPr>
              <a:t>https://www.popularmechanics.com/home/g37791189/best-wood-stoves/</a:t>
            </a:r>
            <a:endParaRPr lang="en-US" sz="1100" dirty="0"/>
          </a:p>
          <a:p>
            <a:r>
              <a:rPr lang="en-US" sz="1400" dirty="0"/>
              <a:t>Many stores, for example:</a:t>
            </a:r>
            <a:br>
              <a:rPr lang="en-US" sz="1400" dirty="0"/>
            </a:br>
            <a:r>
              <a:rPr lang="en-US" sz="1100" dirty="0"/>
              <a:t> .. </a:t>
            </a:r>
            <a:r>
              <a:rPr lang="en-US" sz="1100" dirty="0">
                <a:hlinkClick r:id="rId6"/>
              </a:rPr>
              <a:t>https://myfireplaceproducts.com/us_en/ht-3000-wood-stove-db07300</a:t>
            </a:r>
            <a:endParaRPr lang="en-US" sz="1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5FFDAA-6807-0FD1-AFC8-E6EDE76A69E9}"/>
              </a:ext>
            </a:extLst>
          </p:cNvPr>
          <p:cNvSpPr txBox="1"/>
          <p:nvPr/>
        </p:nvSpPr>
        <p:spPr>
          <a:xfrm>
            <a:off x="76469" y="4232452"/>
            <a:ext cx="4687984" cy="8617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Installation cost typically $1,000 - $3000 (depends on how much ventilation work is needed)</a:t>
            </a:r>
            <a:br>
              <a:rPr lang="en-US" sz="1400" dirty="0"/>
            </a:br>
            <a:r>
              <a:rPr lang="en-US" sz="1100" dirty="0"/>
              <a:t> .. </a:t>
            </a:r>
            <a:r>
              <a:rPr lang="en-US" sz="1100" dirty="0">
                <a:hlinkClick r:id="rId7"/>
              </a:rPr>
              <a:t>https://homeguide.com/costs/wood-stove-installation-cost</a:t>
            </a:r>
            <a:br>
              <a:rPr lang="en-US" sz="1100" dirty="0"/>
            </a:br>
            <a:r>
              <a:rPr lang="en-US" sz="1100" dirty="0"/>
              <a:t> .. </a:t>
            </a:r>
            <a:r>
              <a:rPr lang="en-US" sz="1100" dirty="0">
                <a:hlinkClick r:id="rId8"/>
              </a:rPr>
              <a:t>https://www.houzz.com/cost/70-wood-stove-installation-cost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81040D-26CC-CC5B-E20A-C3820A9072A7}"/>
              </a:ext>
            </a:extLst>
          </p:cNvPr>
          <p:cNvSpPr txBox="1"/>
          <p:nvPr/>
        </p:nvSpPr>
        <p:spPr>
          <a:xfrm>
            <a:off x="76469" y="701786"/>
            <a:ext cx="4687984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Hearth:</a:t>
            </a:r>
            <a:r>
              <a:rPr lang="en-US" sz="1400" b="1" dirty="0">
                <a:solidFill>
                  <a:srgbClr val="00B050"/>
                </a:solidFill>
              </a:rPr>
              <a:t>  (pronounced (/</a:t>
            </a:r>
            <a:r>
              <a:rPr lang="en-US" sz="1400" b="1" dirty="0" err="1">
                <a:solidFill>
                  <a:srgbClr val="00B050"/>
                </a:solidFill>
              </a:rPr>
              <a:t>hɑːr</a:t>
            </a:r>
            <a:r>
              <a:rPr lang="el-GR" sz="1400" b="1" dirty="0">
                <a:solidFill>
                  <a:srgbClr val="00B050"/>
                </a:solidFill>
              </a:rPr>
              <a:t>θ/) </a:t>
            </a:r>
            <a:r>
              <a:rPr lang="en-US" sz="1400" b="1" dirty="0">
                <a:solidFill>
                  <a:srgbClr val="00B050"/>
                </a:solidFill>
              </a:rPr>
              <a:t> like in "Heart")</a:t>
            </a:r>
          </a:p>
          <a:p>
            <a:r>
              <a:rPr lang="en-US" sz="1400" dirty="0"/>
              <a:t>: fireplace</a:t>
            </a:r>
          </a:p>
          <a:p>
            <a:r>
              <a:rPr lang="en-US" sz="1400" dirty="0"/>
              <a:t>: the floor of a fireplace, the lowest section of a furnace</a:t>
            </a:r>
          </a:p>
          <a:p>
            <a:r>
              <a:rPr lang="en-US" sz="1400" dirty="0"/>
              <a:t>: </a:t>
            </a:r>
            <a:r>
              <a:rPr lang="ru-RU" sz="1400" dirty="0"/>
              <a:t>Очаг (</a:t>
            </a:r>
            <a:r>
              <a:rPr lang="en-US" sz="1400" dirty="0"/>
              <a:t>in Russian)</a:t>
            </a:r>
          </a:p>
        </p:txBody>
      </p:sp>
    </p:spTree>
    <p:extLst>
      <p:ext uri="{BB962C8B-B14F-4D97-AF65-F5344CB8AC3E}">
        <p14:creationId xmlns:p14="http://schemas.microsoft.com/office/powerpoint/2010/main" val="475985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789B61-331C-1D72-51BF-AF902A731E29}"/>
              </a:ext>
            </a:extLst>
          </p:cNvPr>
          <p:cNvSpPr txBox="1"/>
          <p:nvPr/>
        </p:nvSpPr>
        <p:spPr>
          <a:xfrm>
            <a:off x="143124" y="829750"/>
            <a:ext cx="442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Ashley Hearth Products:</a:t>
            </a:r>
          </a:p>
          <a:p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www.usstove.com</a:t>
            </a:r>
            <a:r>
              <a:rPr lang="en-US" sz="1400" dirty="0">
                <a:hlinkClick r:id="rId2"/>
              </a:rPr>
              <a:t>/brand/</a:t>
            </a:r>
            <a:r>
              <a:rPr lang="en-US" sz="1400" dirty="0" err="1">
                <a:hlinkClick r:id="rId2"/>
              </a:rPr>
              <a:t>ashley</a:t>
            </a:r>
            <a:r>
              <a:rPr lang="en-US" sz="1400" dirty="0">
                <a:hlinkClick r:id="rId2"/>
              </a:rPr>
              <a:t>-hearth-products/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F9CB9C-D254-8AAB-F50F-07C7A4C8063E}"/>
              </a:ext>
            </a:extLst>
          </p:cNvPr>
          <p:cNvSpPr txBox="1"/>
          <p:nvPr/>
        </p:nvSpPr>
        <p:spPr>
          <a:xfrm>
            <a:off x="212427" y="461826"/>
            <a:ext cx="36496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www.usstove.com</a:t>
            </a:r>
            <a:r>
              <a:rPr lang="en-US" sz="1200" dirty="0">
                <a:hlinkClick r:id="rId3"/>
              </a:rPr>
              <a:t>/stoves/wood-stoves/</a:t>
            </a:r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70359-A359-0E15-FD1C-6D7A9B7B06A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1926" y="623529"/>
            <a:ext cx="3637277" cy="41906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9B0028-8F7A-3C8B-689C-D7AE139601AF}"/>
              </a:ext>
            </a:extLst>
          </p:cNvPr>
          <p:cNvSpPr txBox="1"/>
          <p:nvPr/>
        </p:nvSpPr>
        <p:spPr>
          <a:xfrm>
            <a:off x="0" y="1569"/>
            <a:ext cx="4349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U. S. Stove Co (since 1869)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6A412F-A9F6-A5F5-1300-C1BE1BB991B8}"/>
              </a:ext>
            </a:extLst>
          </p:cNvPr>
          <p:cNvSpPr txBox="1"/>
          <p:nvPr/>
        </p:nvSpPr>
        <p:spPr>
          <a:xfrm>
            <a:off x="644055" y="1801929"/>
            <a:ext cx="363727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U.S. Stove acquired: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1994: Clayton Manufacturing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1996: Jensen Manufacturing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1998: Ashley division of Martin Industries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2012: </a:t>
            </a:r>
            <a:r>
              <a:rPr lang="en-US" sz="1400" dirty="0" err="1"/>
              <a:t>Vogelzang</a:t>
            </a:r>
            <a:r>
              <a:rPr lang="en-US" sz="1400" dirty="0"/>
              <a:t> International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71954F-A149-A49B-1E23-200366B2A3D2}"/>
              </a:ext>
            </a:extLst>
          </p:cNvPr>
          <p:cNvSpPr txBox="1"/>
          <p:nvPr/>
        </p:nvSpPr>
        <p:spPr>
          <a:xfrm>
            <a:off x="588396" y="3077154"/>
            <a:ext cx="3379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 you can see basically the same stove being sold as </a:t>
            </a:r>
            <a:r>
              <a:rPr lang="en-US" sz="1400" b="1" dirty="0" err="1">
                <a:solidFill>
                  <a:srgbClr val="00B050"/>
                </a:solidFill>
              </a:rPr>
              <a:t>Vogelzang</a:t>
            </a:r>
            <a:r>
              <a:rPr lang="en-US" sz="1400" dirty="0"/>
              <a:t> or as </a:t>
            </a:r>
            <a:r>
              <a:rPr lang="en-US" sz="1400" b="1" dirty="0">
                <a:solidFill>
                  <a:srgbClr val="00B050"/>
                </a:solidFill>
              </a:rPr>
              <a:t>Ashley Hearth</a:t>
            </a:r>
          </a:p>
        </p:txBody>
      </p:sp>
    </p:spTree>
    <p:extLst>
      <p:ext uri="{BB962C8B-B14F-4D97-AF65-F5344CB8AC3E}">
        <p14:creationId xmlns:p14="http://schemas.microsoft.com/office/powerpoint/2010/main" val="3709932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AA915C-30B5-5D69-9545-64416094CB66}"/>
              </a:ext>
            </a:extLst>
          </p:cNvPr>
          <p:cNvSpPr txBox="1"/>
          <p:nvPr/>
        </p:nvSpPr>
        <p:spPr>
          <a:xfrm>
            <a:off x="46653" y="523220"/>
            <a:ext cx="4152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.. </a:t>
            </a:r>
            <a:r>
              <a:rPr lang="en-US" sz="1400" dirty="0">
                <a:hlinkClick r:id="rId2"/>
              </a:rPr>
              <a:t>https://www.youtube.com/watch?v=IqJehn5mb9k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7C9B7-CD00-B2B3-3132-EF7ABFC7EC6E}"/>
              </a:ext>
            </a:extLst>
          </p:cNvPr>
          <p:cNvSpPr txBox="1"/>
          <p:nvPr/>
        </p:nvSpPr>
        <p:spPr>
          <a:xfrm>
            <a:off x="0" y="0"/>
            <a:ext cx="4823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Vermont Castings wood stoves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2E3939-E140-B4A4-1AB2-36D85D4D37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835" y="1620232"/>
            <a:ext cx="7950380" cy="210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45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D7D6A1-021E-4D53-164A-ED77DE71758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954" y="1866155"/>
            <a:ext cx="2892635" cy="31695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0F53A6-4955-7E2E-552E-BB62BC43A9D9}"/>
              </a:ext>
            </a:extLst>
          </p:cNvPr>
          <p:cNvSpPr txBox="1"/>
          <p:nvPr/>
        </p:nvSpPr>
        <p:spPr>
          <a:xfrm>
            <a:off x="0" y="0"/>
            <a:ext cx="4977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HearthStone</a:t>
            </a:r>
            <a:r>
              <a:rPr lang="en-US" sz="2800" b="1" dirty="0"/>
              <a:t> Wood Stoves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359532-E9ED-5B3E-F485-59C6DCF4E400}"/>
              </a:ext>
            </a:extLst>
          </p:cNvPr>
          <p:cNvSpPr txBox="1"/>
          <p:nvPr/>
        </p:nvSpPr>
        <p:spPr>
          <a:xfrm>
            <a:off x="207005" y="400109"/>
            <a:ext cx="32515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www.hearthstonestoves.com</a:t>
            </a:r>
            <a:r>
              <a:rPr lang="en-US" sz="1000" dirty="0">
                <a:hlinkClick r:id="rId3"/>
              </a:rPr>
              <a:t>/wood/wood-stoves/</a:t>
            </a: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011303-64E8-0162-A8BC-E02F55F8215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7731" y="2333810"/>
            <a:ext cx="2039396" cy="12929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CBC825-B976-00AD-B247-BDDAD8A690EA}"/>
              </a:ext>
            </a:extLst>
          </p:cNvPr>
          <p:cNvSpPr txBox="1"/>
          <p:nvPr/>
        </p:nvSpPr>
        <p:spPr>
          <a:xfrm>
            <a:off x="6977730" y="3725156"/>
            <a:ext cx="203939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Good Video:</a:t>
            </a:r>
          </a:p>
          <a:p>
            <a:r>
              <a:rPr lang="en-US" sz="1000" dirty="0">
                <a:hlinkClick r:id="rId5"/>
              </a:rPr>
              <a:t>https://</a:t>
            </a:r>
            <a:r>
              <a:rPr lang="en-US" sz="1000" dirty="0" err="1">
                <a:hlinkClick r:id="rId5"/>
              </a:rPr>
              <a:t>www.youtube.com</a:t>
            </a:r>
            <a:r>
              <a:rPr lang="en-US" sz="1000" dirty="0">
                <a:hlinkClick r:id="rId5"/>
              </a:rPr>
              <a:t>/</a:t>
            </a:r>
            <a:r>
              <a:rPr lang="en-US" sz="1000" dirty="0" err="1">
                <a:hlinkClick r:id="rId5"/>
              </a:rPr>
              <a:t>watch?v</a:t>
            </a:r>
            <a:r>
              <a:rPr lang="en-US" sz="1000" dirty="0">
                <a:hlinkClick r:id="rId5"/>
              </a:rPr>
              <a:t>=Sj8rDK4PXxM</a:t>
            </a: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2D2F39-E930-119C-40A9-23D8EDC8921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117" y="2333810"/>
            <a:ext cx="1670886" cy="18250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C211CF-6230-520B-BACE-4FFC73853646}"/>
              </a:ext>
            </a:extLst>
          </p:cNvPr>
          <p:cNvSpPr txBox="1"/>
          <p:nvPr/>
        </p:nvSpPr>
        <p:spPr>
          <a:xfrm>
            <a:off x="4977517" y="4229373"/>
            <a:ext cx="16708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Bari Plus</a:t>
            </a:r>
          </a:p>
          <a:p>
            <a:r>
              <a:rPr lang="en-US" sz="1400" dirty="0"/>
              <a:t>Model: 8172</a:t>
            </a:r>
          </a:p>
          <a:p>
            <a:r>
              <a:rPr lang="en-US" sz="1400" dirty="0"/>
              <a:t>German made</a:t>
            </a:r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5362F6-C956-C981-253E-DB44DB479E9B}"/>
              </a:ext>
            </a:extLst>
          </p:cNvPr>
          <p:cNvSpPr txBox="1"/>
          <p:nvPr/>
        </p:nvSpPr>
        <p:spPr>
          <a:xfrm>
            <a:off x="207005" y="716848"/>
            <a:ext cx="72910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FF0000"/>
                </a:solidFill>
              </a:rPr>
              <a:t>TruHybrid</a:t>
            </a:r>
            <a:r>
              <a:rPr lang="en-US" sz="1400" b="1" dirty="0">
                <a:solidFill>
                  <a:srgbClr val="FF0000"/>
                </a:solidFill>
              </a:rPr>
              <a:t>™</a:t>
            </a:r>
            <a:r>
              <a:rPr lang="en-US" sz="1400" dirty="0"/>
              <a:t>  = burns cleanly and efficiently using primary, secondary, and tertiary combustion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B050"/>
                </a:solidFill>
              </a:rPr>
              <a:t>Deep Firebox</a:t>
            </a:r>
            <a:r>
              <a:rPr lang="en-US" sz="1400" dirty="0"/>
              <a:t> (up to 21½” wide by 20½” deep)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</a:rPr>
              <a:t>Soapstone</a:t>
            </a:r>
            <a:r>
              <a:rPr lang="en-US" sz="1400" dirty="0"/>
              <a:t> </a:t>
            </a:r>
            <a:r>
              <a:rPr lang="en-US" sz="1400" dirty="0" err="1"/>
              <a:t>HeatLife</a:t>
            </a:r>
            <a:r>
              <a:rPr lang="en-US" sz="1400" dirty="0"/>
              <a:t> - over 230lbs of soapstone are used to construct the Mansfield model to offer you plenty of long-lasting comfortable heat (assembled in Vermont).</a:t>
            </a:r>
          </a:p>
        </p:txBody>
      </p:sp>
    </p:spTree>
    <p:extLst>
      <p:ext uri="{BB962C8B-B14F-4D97-AF65-F5344CB8AC3E}">
        <p14:creationId xmlns:p14="http://schemas.microsoft.com/office/powerpoint/2010/main" val="2514258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A813A9-9DB6-B142-7C4F-1AED8ACCCAC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73827" y="1880265"/>
            <a:ext cx="3530600" cy="248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E8D3C6B-C132-4D5D-3C1C-02AC635D02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425" y="3299791"/>
            <a:ext cx="1332260" cy="12563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116025-4771-02FE-F4D9-6FFC3B83FADB}"/>
              </a:ext>
            </a:extLst>
          </p:cNvPr>
          <p:cNvSpPr txBox="1"/>
          <p:nvPr/>
        </p:nvSpPr>
        <p:spPr>
          <a:xfrm>
            <a:off x="0" y="0"/>
            <a:ext cx="624177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0F0F0F"/>
                </a:solidFill>
                <a:effectLst/>
              </a:rPr>
              <a:t>"3 ways I improved wood stove heating"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677996-FA29-3E01-8715-13A5D854E08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9346" y="111317"/>
            <a:ext cx="2097428" cy="19073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5D8565-F13B-D8EB-FDDE-D908AAB62392}"/>
              </a:ext>
            </a:extLst>
          </p:cNvPr>
          <p:cNvSpPr txBox="1"/>
          <p:nvPr/>
        </p:nvSpPr>
        <p:spPr>
          <a:xfrm>
            <a:off x="107276" y="455563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https://</a:t>
            </a:r>
            <a:r>
              <a:rPr lang="en-US" sz="1200" dirty="0" err="1">
                <a:hlinkClick r:id="rId5"/>
              </a:rPr>
              <a:t>www.youtube.com</a:t>
            </a:r>
            <a:r>
              <a:rPr lang="en-US" sz="1200" dirty="0">
                <a:hlinkClick r:id="rId5"/>
              </a:rPr>
              <a:t>/</a:t>
            </a:r>
            <a:r>
              <a:rPr lang="en-US" sz="1200" dirty="0" err="1">
                <a:hlinkClick r:id="rId5"/>
              </a:rPr>
              <a:t>watch?v</a:t>
            </a:r>
            <a:r>
              <a:rPr lang="en-US" sz="1200" dirty="0">
                <a:hlinkClick r:id="rId5"/>
              </a:rPr>
              <a:t>=iGZWx0gwRCo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233D5-2B80-D730-2DD2-A52B5A44DE7C}"/>
              </a:ext>
            </a:extLst>
          </p:cNvPr>
          <p:cNvSpPr txBox="1"/>
          <p:nvPr/>
        </p:nvSpPr>
        <p:spPr>
          <a:xfrm>
            <a:off x="1" y="4556098"/>
            <a:ext cx="2146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Melted wax </a:t>
            </a:r>
            <a:r>
              <a:rPr lang="en-US" sz="1400" dirty="0"/>
              <a:t>stores heat </a:t>
            </a:r>
          </a:p>
          <a:p>
            <a:r>
              <a:rPr lang="en-US" sz="1400" dirty="0"/>
              <a:t>better than sand or bricks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EA3515-0872-867A-23D6-281F0887342A}"/>
              </a:ext>
            </a:extLst>
          </p:cNvPr>
          <p:cNvSpPr txBox="1"/>
          <p:nvPr/>
        </p:nvSpPr>
        <p:spPr>
          <a:xfrm>
            <a:off x="5939679" y="4388337"/>
            <a:ext cx="2798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Passive chimney heat reclaimer</a:t>
            </a:r>
            <a:r>
              <a:rPr lang="en-US" sz="1400" dirty="0"/>
              <a:t> </a:t>
            </a:r>
          </a:p>
          <a:p>
            <a:r>
              <a:rPr lang="en-US" sz="1400" dirty="0"/>
              <a:t>(cooling exhaust, tube-inside-tube)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E63453-A9BF-2074-6DC5-CE9975735050}"/>
              </a:ext>
            </a:extLst>
          </p:cNvPr>
          <p:cNvSpPr txBox="1"/>
          <p:nvPr/>
        </p:nvSpPr>
        <p:spPr>
          <a:xfrm>
            <a:off x="107276" y="828448"/>
            <a:ext cx="27829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1) insulated smaller burn chamber</a:t>
            </a:r>
          </a:p>
          <a:p>
            <a:r>
              <a:rPr lang="en-US" sz="1400" dirty="0"/>
              <a:t>     (1/2 size of firebox)</a:t>
            </a:r>
          </a:p>
          <a:p>
            <a:r>
              <a:rPr lang="en-US" sz="1400" dirty="0"/>
              <a:t>2) Passive chimney heat reclaimer</a:t>
            </a:r>
          </a:p>
          <a:p>
            <a:r>
              <a:rPr lang="en-US" sz="1400" dirty="0"/>
              <a:t>3) adding </a:t>
            </a:r>
            <a:r>
              <a:rPr lang="en-US" sz="1400" dirty="0" err="1"/>
              <a:t>thermo</a:t>
            </a:r>
            <a:r>
              <a:rPr lang="en-US" sz="1400" dirty="0"/>
              <a:t> storage, (still need more of that)</a:t>
            </a:r>
          </a:p>
          <a:p>
            <a:r>
              <a:rPr lang="en-US" sz="1400" dirty="0"/>
              <a:t> - </a:t>
            </a:r>
            <a:r>
              <a:rPr lang="en-US" sz="1400" dirty="0">
                <a:hlinkClick r:id="rId6"/>
              </a:rPr>
              <a:t>https://</a:t>
            </a:r>
            <a:r>
              <a:rPr lang="en-US" sz="1400" dirty="0" err="1">
                <a:hlinkClick r:id="rId6"/>
              </a:rPr>
              <a:t>youtu.be</a:t>
            </a:r>
            <a:r>
              <a:rPr lang="en-US" sz="1400" dirty="0">
                <a:hlinkClick r:id="rId6"/>
              </a:rPr>
              <a:t>/5-2NuTN_Yzs</a:t>
            </a:r>
            <a:endParaRPr lang="en-US" sz="1400" dirty="0"/>
          </a:p>
          <a:p>
            <a:r>
              <a:rPr lang="en-US" sz="1400" dirty="0"/>
              <a:t> - </a:t>
            </a:r>
            <a:r>
              <a:rPr lang="en-US" sz="1400" dirty="0">
                <a:hlinkClick r:id="rId7"/>
              </a:rPr>
              <a:t>https://</a:t>
            </a:r>
            <a:r>
              <a:rPr lang="en-US" sz="1400" dirty="0" err="1">
                <a:hlinkClick r:id="rId7"/>
              </a:rPr>
              <a:t>youtu.be</a:t>
            </a:r>
            <a:r>
              <a:rPr lang="en-US" sz="1400" dirty="0">
                <a:hlinkClick r:id="rId7"/>
              </a:rPr>
              <a:t>/qg_s9IzF8sw</a:t>
            </a:r>
            <a:endParaRPr lang="en-US" sz="1400" dirty="0"/>
          </a:p>
          <a:p>
            <a:r>
              <a:rPr lang="en-US" sz="1400" dirty="0"/>
              <a:t> - </a:t>
            </a:r>
            <a:r>
              <a:rPr lang="en-US" sz="1400" dirty="0">
                <a:hlinkClick r:id="rId8"/>
              </a:rPr>
              <a:t>https://</a:t>
            </a:r>
            <a:r>
              <a:rPr lang="en-US" sz="1400" dirty="0" err="1">
                <a:hlinkClick r:id="rId8"/>
              </a:rPr>
              <a:t>youtu.be</a:t>
            </a:r>
            <a:r>
              <a:rPr lang="en-US" sz="1400" dirty="0">
                <a:hlinkClick r:id="rId8"/>
              </a:rPr>
              <a:t>/</a:t>
            </a:r>
            <a:r>
              <a:rPr lang="en-US" sz="1400" dirty="0" err="1">
                <a:hlinkClick r:id="rId8"/>
              </a:rPr>
              <a:t>hopXmMXrqAY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C788CD-E8BC-2B76-7CED-FA26B8EFE973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7805" y="774035"/>
            <a:ext cx="2628465" cy="2018635"/>
          </a:xfrm>
          <a:prstGeom prst="rect">
            <a:avLst/>
          </a:prstGeom>
        </p:spPr>
      </p:pic>
      <p:sp>
        <p:nvSpPr>
          <p:cNvPr id="16" name="Freeform 15">
            <a:extLst>
              <a:ext uri="{FF2B5EF4-FFF2-40B4-BE49-F238E27FC236}">
                <a16:creationId xmlns:a16="http://schemas.microsoft.com/office/drawing/2014/main" id="{2760E7D5-D2E7-C469-17F6-84F2C77B2C46}"/>
              </a:ext>
            </a:extLst>
          </p:cNvPr>
          <p:cNvSpPr/>
          <p:nvPr/>
        </p:nvSpPr>
        <p:spPr>
          <a:xfrm>
            <a:off x="7336764" y="795066"/>
            <a:ext cx="884885" cy="2377504"/>
          </a:xfrm>
          <a:custGeom>
            <a:avLst/>
            <a:gdLst>
              <a:gd name="connsiteX0" fmla="*/ 42046 w 884885"/>
              <a:gd name="connsiteY0" fmla="*/ 2377504 h 2377504"/>
              <a:gd name="connsiteX1" fmla="*/ 42046 w 884885"/>
              <a:gd name="connsiteY1" fmla="*/ 1892475 h 2377504"/>
              <a:gd name="connsiteX2" fmla="*/ 49998 w 884885"/>
              <a:gd name="connsiteY2" fmla="*/ 1836816 h 2377504"/>
              <a:gd name="connsiteX3" fmla="*/ 57949 w 884885"/>
              <a:gd name="connsiteY3" fmla="*/ 1773205 h 2377504"/>
              <a:gd name="connsiteX4" fmla="*/ 65900 w 884885"/>
              <a:gd name="connsiteY4" fmla="*/ 1717546 h 2377504"/>
              <a:gd name="connsiteX5" fmla="*/ 113608 w 884885"/>
              <a:gd name="connsiteY5" fmla="*/ 1701644 h 2377504"/>
              <a:gd name="connsiteX6" fmla="*/ 137462 w 884885"/>
              <a:gd name="connsiteY6" fmla="*/ 1693692 h 2377504"/>
              <a:gd name="connsiteX7" fmla="*/ 232878 w 884885"/>
              <a:gd name="connsiteY7" fmla="*/ 1661887 h 2377504"/>
              <a:gd name="connsiteX8" fmla="*/ 256732 w 884885"/>
              <a:gd name="connsiteY8" fmla="*/ 1653936 h 2377504"/>
              <a:gd name="connsiteX9" fmla="*/ 280586 w 884885"/>
              <a:gd name="connsiteY9" fmla="*/ 1645984 h 2377504"/>
              <a:gd name="connsiteX10" fmla="*/ 352147 w 884885"/>
              <a:gd name="connsiteY10" fmla="*/ 1638033 h 2377504"/>
              <a:gd name="connsiteX11" fmla="*/ 829226 w 884885"/>
              <a:gd name="connsiteY11" fmla="*/ 1630082 h 2377504"/>
              <a:gd name="connsiteX12" fmla="*/ 845128 w 884885"/>
              <a:gd name="connsiteY12" fmla="*/ 1582374 h 2377504"/>
              <a:gd name="connsiteX13" fmla="*/ 853079 w 884885"/>
              <a:gd name="connsiteY13" fmla="*/ 1542617 h 2377504"/>
              <a:gd name="connsiteX14" fmla="*/ 868982 w 884885"/>
              <a:gd name="connsiteY14" fmla="*/ 1494910 h 2377504"/>
              <a:gd name="connsiteX15" fmla="*/ 876933 w 884885"/>
              <a:gd name="connsiteY15" fmla="*/ 1471056 h 2377504"/>
              <a:gd name="connsiteX16" fmla="*/ 884885 w 884885"/>
              <a:gd name="connsiteY16" fmla="*/ 1447202 h 2377504"/>
              <a:gd name="connsiteX17" fmla="*/ 876933 w 884885"/>
              <a:gd name="connsiteY17" fmla="*/ 1272273 h 2377504"/>
              <a:gd name="connsiteX18" fmla="*/ 868982 w 884885"/>
              <a:gd name="connsiteY18" fmla="*/ 1232517 h 2377504"/>
              <a:gd name="connsiteX19" fmla="*/ 853079 w 884885"/>
              <a:gd name="connsiteY19" fmla="*/ 978075 h 2377504"/>
              <a:gd name="connsiteX20" fmla="*/ 845128 w 884885"/>
              <a:gd name="connsiteY20" fmla="*/ 850854 h 2377504"/>
              <a:gd name="connsiteX21" fmla="*/ 797420 w 884885"/>
              <a:gd name="connsiteY21" fmla="*/ 834951 h 2377504"/>
              <a:gd name="connsiteX22" fmla="*/ 773566 w 884885"/>
              <a:gd name="connsiteY22" fmla="*/ 827000 h 2377504"/>
              <a:gd name="connsiteX23" fmla="*/ 749713 w 884885"/>
              <a:gd name="connsiteY23" fmla="*/ 819049 h 2377504"/>
              <a:gd name="connsiteX24" fmla="*/ 702005 w 884885"/>
              <a:gd name="connsiteY24" fmla="*/ 811097 h 2377504"/>
              <a:gd name="connsiteX25" fmla="*/ 368050 w 884885"/>
              <a:gd name="connsiteY25" fmla="*/ 795195 h 2377504"/>
              <a:gd name="connsiteX26" fmla="*/ 296488 w 884885"/>
              <a:gd name="connsiteY26" fmla="*/ 787244 h 2377504"/>
              <a:gd name="connsiteX27" fmla="*/ 73852 w 884885"/>
              <a:gd name="connsiteY27" fmla="*/ 771341 h 2377504"/>
              <a:gd name="connsiteX28" fmla="*/ 26144 w 884885"/>
              <a:gd name="connsiteY28" fmla="*/ 763390 h 2377504"/>
              <a:gd name="connsiteX29" fmla="*/ 26144 w 884885"/>
              <a:gd name="connsiteY29" fmla="*/ 318117 h 2377504"/>
              <a:gd name="connsiteX30" fmla="*/ 34095 w 884885"/>
              <a:gd name="connsiteY30" fmla="*/ 198847 h 2377504"/>
              <a:gd name="connsiteX31" fmla="*/ 26144 w 884885"/>
              <a:gd name="connsiteY31" fmla="*/ 23918 h 2377504"/>
              <a:gd name="connsiteX32" fmla="*/ 10241 w 884885"/>
              <a:gd name="connsiteY32" fmla="*/ 64 h 2377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884885" h="2377504">
                <a:moveTo>
                  <a:pt x="42046" y="2377504"/>
                </a:moveTo>
                <a:cubicBezTo>
                  <a:pt x="14532" y="2184902"/>
                  <a:pt x="28547" y="2304176"/>
                  <a:pt x="42046" y="1892475"/>
                </a:cubicBezTo>
                <a:cubicBezTo>
                  <a:pt x="42660" y="1873744"/>
                  <a:pt x="47521" y="1855393"/>
                  <a:pt x="49998" y="1836816"/>
                </a:cubicBezTo>
                <a:cubicBezTo>
                  <a:pt x="52822" y="1815635"/>
                  <a:pt x="55125" y="1794386"/>
                  <a:pt x="57949" y="1773205"/>
                </a:cubicBezTo>
                <a:cubicBezTo>
                  <a:pt x="60426" y="1754628"/>
                  <a:pt x="54394" y="1732339"/>
                  <a:pt x="65900" y="1717546"/>
                </a:cubicBezTo>
                <a:cubicBezTo>
                  <a:pt x="76191" y="1704314"/>
                  <a:pt x="97705" y="1706945"/>
                  <a:pt x="113608" y="1701644"/>
                </a:cubicBezTo>
                <a:lnTo>
                  <a:pt x="137462" y="1693692"/>
                </a:lnTo>
                <a:lnTo>
                  <a:pt x="232878" y="1661887"/>
                </a:lnTo>
                <a:lnTo>
                  <a:pt x="256732" y="1653936"/>
                </a:lnTo>
                <a:cubicBezTo>
                  <a:pt x="264683" y="1651285"/>
                  <a:pt x="272256" y="1646910"/>
                  <a:pt x="280586" y="1645984"/>
                </a:cubicBezTo>
                <a:cubicBezTo>
                  <a:pt x="304440" y="1643334"/>
                  <a:pt x="328157" y="1638728"/>
                  <a:pt x="352147" y="1638033"/>
                </a:cubicBezTo>
                <a:cubicBezTo>
                  <a:pt x="511129" y="1633425"/>
                  <a:pt x="670200" y="1632732"/>
                  <a:pt x="829226" y="1630082"/>
                </a:cubicBezTo>
                <a:cubicBezTo>
                  <a:pt x="834527" y="1614179"/>
                  <a:pt x="841841" y="1598811"/>
                  <a:pt x="845128" y="1582374"/>
                </a:cubicBezTo>
                <a:cubicBezTo>
                  <a:pt x="847778" y="1569122"/>
                  <a:pt x="849523" y="1555656"/>
                  <a:pt x="853079" y="1542617"/>
                </a:cubicBezTo>
                <a:cubicBezTo>
                  <a:pt x="857490" y="1526445"/>
                  <a:pt x="863681" y="1510812"/>
                  <a:pt x="868982" y="1494910"/>
                </a:cubicBezTo>
                <a:lnTo>
                  <a:pt x="876933" y="1471056"/>
                </a:lnTo>
                <a:lnTo>
                  <a:pt x="884885" y="1447202"/>
                </a:lnTo>
                <a:cubicBezTo>
                  <a:pt x="882234" y="1388892"/>
                  <a:pt x="881245" y="1330483"/>
                  <a:pt x="876933" y="1272273"/>
                </a:cubicBezTo>
                <a:cubicBezTo>
                  <a:pt x="875935" y="1258795"/>
                  <a:pt x="869852" y="1246003"/>
                  <a:pt x="868982" y="1232517"/>
                </a:cubicBezTo>
                <a:cubicBezTo>
                  <a:pt x="850939" y="952845"/>
                  <a:pt x="874584" y="1107092"/>
                  <a:pt x="853079" y="978075"/>
                </a:cubicBezTo>
                <a:cubicBezTo>
                  <a:pt x="850429" y="935668"/>
                  <a:pt x="860528" y="890455"/>
                  <a:pt x="845128" y="850854"/>
                </a:cubicBezTo>
                <a:cubicBezTo>
                  <a:pt x="839052" y="835231"/>
                  <a:pt x="813323" y="840252"/>
                  <a:pt x="797420" y="834951"/>
                </a:cubicBezTo>
                <a:lnTo>
                  <a:pt x="773566" y="827000"/>
                </a:lnTo>
                <a:cubicBezTo>
                  <a:pt x="765615" y="824350"/>
                  <a:pt x="757980" y="820427"/>
                  <a:pt x="749713" y="819049"/>
                </a:cubicBezTo>
                <a:lnTo>
                  <a:pt x="702005" y="811097"/>
                </a:lnTo>
                <a:cubicBezTo>
                  <a:pt x="550094" y="783476"/>
                  <a:pt x="791589" y="806642"/>
                  <a:pt x="368050" y="795195"/>
                </a:cubicBezTo>
                <a:cubicBezTo>
                  <a:pt x="344196" y="792545"/>
                  <a:pt x="320412" y="789158"/>
                  <a:pt x="296488" y="787244"/>
                </a:cubicBezTo>
                <a:cubicBezTo>
                  <a:pt x="211711" y="780462"/>
                  <a:pt x="155804" y="780446"/>
                  <a:pt x="73852" y="771341"/>
                </a:cubicBezTo>
                <a:cubicBezTo>
                  <a:pt x="57829" y="769561"/>
                  <a:pt x="42047" y="766040"/>
                  <a:pt x="26144" y="763390"/>
                </a:cubicBezTo>
                <a:cubicBezTo>
                  <a:pt x="-25986" y="606993"/>
                  <a:pt x="13871" y="735423"/>
                  <a:pt x="26144" y="318117"/>
                </a:cubicBezTo>
                <a:cubicBezTo>
                  <a:pt x="27315" y="278289"/>
                  <a:pt x="31445" y="238604"/>
                  <a:pt x="34095" y="198847"/>
                </a:cubicBezTo>
                <a:cubicBezTo>
                  <a:pt x="31445" y="140537"/>
                  <a:pt x="30799" y="82102"/>
                  <a:pt x="26144" y="23918"/>
                </a:cubicBezTo>
                <a:cubicBezTo>
                  <a:pt x="24035" y="-2451"/>
                  <a:pt x="24462" y="64"/>
                  <a:pt x="10241" y="64"/>
                </a:cubicBezTo>
              </a:path>
            </a:pathLst>
          </a:custGeom>
          <a:noFill/>
          <a:ln w="63500">
            <a:solidFill>
              <a:srgbClr val="FF000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94D7D1C5-8615-8BBF-C485-70599C184C57}"/>
              </a:ext>
            </a:extLst>
          </p:cNvPr>
          <p:cNvSpPr/>
          <p:nvPr/>
        </p:nvSpPr>
        <p:spPr>
          <a:xfrm>
            <a:off x="8271743" y="894911"/>
            <a:ext cx="517694" cy="3303865"/>
          </a:xfrm>
          <a:custGeom>
            <a:avLst/>
            <a:gdLst>
              <a:gd name="connsiteX0" fmla="*/ 517694 w 517694"/>
              <a:gd name="connsiteY0" fmla="*/ 3294534 h 3303865"/>
              <a:gd name="connsiteX1" fmla="*/ 452379 w 517694"/>
              <a:gd name="connsiteY1" fmla="*/ 3303865 h 3303865"/>
              <a:gd name="connsiteX2" fmla="*/ 312420 w 517694"/>
              <a:gd name="connsiteY2" fmla="*/ 3285203 h 3303865"/>
              <a:gd name="connsiteX3" fmla="*/ 256437 w 517694"/>
              <a:gd name="connsiteY3" fmla="*/ 3266542 h 3303865"/>
              <a:gd name="connsiteX4" fmla="*/ 200453 w 517694"/>
              <a:gd name="connsiteY4" fmla="*/ 3247881 h 3303865"/>
              <a:gd name="connsiteX5" fmla="*/ 172461 w 517694"/>
              <a:gd name="connsiteY5" fmla="*/ 3238550 h 3303865"/>
              <a:gd name="connsiteX6" fmla="*/ 97816 w 517694"/>
              <a:gd name="connsiteY6" fmla="*/ 3219889 h 3303865"/>
              <a:gd name="connsiteX7" fmla="*/ 32502 w 517694"/>
              <a:gd name="connsiteY7" fmla="*/ 3201228 h 3303865"/>
              <a:gd name="connsiteX8" fmla="*/ 13841 w 517694"/>
              <a:gd name="connsiteY8" fmla="*/ 2688044 h 3303865"/>
              <a:gd name="connsiteX9" fmla="*/ 23171 w 517694"/>
              <a:gd name="connsiteY9" fmla="*/ 2137538 h 3303865"/>
              <a:gd name="connsiteX10" fmla="*/ 41833 w 517694"/>
              <a:gd name="connsiteY10" fmla="*/ 1736322 h 3303865"/>
              <a:gd name="connsiteX11" fmla="*/ 32502 w 517694"/>
              <a:gd name="connsiteY11" fmla="*/ 1083179 h 3303865"/>
              <a:gd name="connsiteX12" fmla="*/ 51163 w 517694"/>
              <a:gd name="connsiteY12" fmla="*/ 327399 h 3303865"/>
              <a:gd name="connsiteX13" fmla="*/ 60494 w 517694"/>
              <a:gd name="connsiteY13" fmla="*/ 280746 h 3303865"/>
              <a:gd name="connsiteX14" fmla="*/ 69824 w 517694"/>
              <a:gd name="connsiteY14" fmla="*/ 224762 h 3303865"/>
              <a:gd name="connsiteX15" fmla="*/ 79155 w 517694"/>
              <a:gd name="connsiteY15" fmla="*/ 94134 h 3303865"/>
              <a:gd name="connsiteX16" fmla="*/ 88486 w 517694"/>
              <a:gd name="connsiteY16" fmla="*/ 66142 h 3303865"/>
              <a:gd name="connsiteX17" fmla="*/ 116477 w 517694"/>
              <a:gd name="connsiteY17" fmla="*/ 47481 h 3303865"/>
              <a:gd name="connsiteX18" fmla="*/ 135139 w 517694"/>
              <a:gd name="connsiteY18" fmla="*/ 28820 h 3303865"/>
              <a:gd name="connsiteX19" fmla="*/ 499033 w 517694"/>
              <a:gd name="connsiteY19" fmla="*/ 10158 h 3303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17694" h="3303865">
                <a:moveTo>
                  <a:pt x="517694" y="3294534"/>
                </a:moveTo>
                <a:cubicBezTo>
                  <a:pt x="495922" y="3297644"/>
                  <a:pt x="474372" y="3303865"/>
                  <a:pt x="452379" y="3303865"/>
                </a:cubicBezTo>
                <a:cubicBezTo>
                  <a:pt x="436846" y="3303865"/>
                  <a:pt x="337579" y="3291493"/>
                  <a:pt x="312420" y="3285203"/>
                </a:cubicBezTo>
                <a:cubicBezTo>
                  <a:pt x="293337" y="3280432"/>
                  <a:pt x="275098" y="3272762"/>
                  <a:pt x="256437" y="3266542"/>
                </a:cubicBezTo>
                <a:lnTo>
                  <a:pt x="200453" y="3247881"/>
                </a:lnTo>
                <a:cubicBezTo>
                  <a:pt x="191122" y="3244771"/>
                  <a:pt x="182105" y="3240479"/>
                  <a:pt x="172461" y="3238550"/>
                </a:cubicBezTo>
                <a:cubicBezTo>
                  <a:pt x="77624" y="3219584"/>
                  <a:pt x="164755" y="3239015"/>
                  <a:pt x="97816" y="3219889"/>
                </a:cubicBezTo>
                <a:cubicBezTo>
                  <a:pt x="15778" y="3196448"/>
                  <a:pt x="99638" y="3223605"/>
                  <a:pt x="32502" y="3201228"/>
                </a:cubicBezTo>
                <a:cubicBezTo>
                  <a:pt x="-27405" y="3021513"/>
                  <a:pt x="13841" y="3154513"/>
                  <a:pt x="13841" y="2688044"/>
                </a:cubicBezTo>
                <a:cubicBezTo>
                  <a:pt x="13841" y="2504516"/>
                  <a:pt x="19348" y="2321027"/>
                  <a:pt x="23171" y="2137538"/>
                </a:cubicBezTo>
                <a:cubicBezTo>
                  <a:pt x="30435" y="1788861"/>
                  <a:pt x="13999" y="1903316"/>
                  <a:pt x="41833" y="1736322"/>
                </a:cubicBezTo>
                <a:cubicBezTo>
                  <a:pt x="38723" y="1518608"/>
                  <a:pt x="32502" y="1300916"/>
                  <a:pt x="32502" y="1083179"/>
                </a:cubicBezTo>
                <a:cubicBezTo>
                  <a:pt x="32502" y="1030570"/>
                  <a:pt x="25733" y="543554"/>
                  <a:pt x="51163" y="327399"/>
                </a:cubicBezTo>
                <a:cubicBezTo>
                  <a:pt x="53016" y="311649"/>
                  <a:pt x="57657" y="296349"/>
                  <a:pt x="60494" y="280746"/>
                </a:cubicBezTo>
                <a:cubicBezTo>
                  <a:pt x="63878" y="262132"/>
                  <a:pt x="66714" y="243423"/>
                  <a:pt x="69824" y="224762"/>
                </a:cubicBezTo>
                <a:cubicBezTo>
                  <a:pt x="72934" y="181219"/>
                  <a:pt x="74054" y="137489"/>
                  <a:pt x="79155" y="94134"/>
                </a:cubicBezTo>
                <a:cubicBezTo>
                  <a:pt x="80304" y="84366"/>
                  <a:pt x="82342" y="73822"/>
                  <a:pt x="88486" y="66142"/>
                </a:cubicBezTo>
                <a:cubicBezTo>
                  <a:pt x="95491" y="57386"/>
                  <a:pt x="107721" y="54486"/>
                  <a:pt x="116477" y="47481"/>
                </a:cubicBezTo>
                <a:cubicBezTo>
                  <a:pt x="123346" y="41986"/>
                  <a:pt x="127271" y="32754"/>
                  <a:pt x="135139" y="28820"/>
                </a:cubicBezTo>
                <a:cubicBezTo>
                  <a:pt x="237378" y="-22300"/>
                  <a:pt x="438151" y="10158"/>
                  <a:pt x="499033" y="10158"/>
                </a:cubicBezTo>
              </a:path>
            </a:pathLst>
          </a:custGeom>
          <a:noFill/>
          <a:ln w="63500">
            <a:solidFill>
              <a:srgbClr val="00B0F0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B58270-FCDF-41CB-264A-C86DA8AA10C8}"/>
              </a:ext>
            </a:extLst>
          </p:cNvPr>
          <p:cNvSpPr txBox="1"/>
          <p:nvPr/>
        </p:nvSpPr>
        <p:spPr>
          <a:xfrm>
            <a:off x="6605544" y="2490441"/>
            <a:ext cx="634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Wax</a:t>
            </a:r>
          </a:p>
        </p:txBody>
      </p:sp>
    </p:spTree>
    <p:extLst>
      <p:ext uri="{BB962C8B-B14F-4D97-AF65-F5344CB8AC3E}">
        <p14:creationId xmlns:p14="http://schemas.microsoft.com/office/powerpoint/2010/main" val="228283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AA915C-30B5-5D69-9545-64416094CB66}"/>
              </a:ext>
            </a:extLst>
          </p:cNvPr>
          <p:cNvSpPr txBox="1"/>
          <p:nvPr/>
        </p:nvSpPr>
        <p:spPr>
          <a:xfrm>
            <a:off x="91846" y="545825"/>
            <a:ext cx="4074637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https://www.youtube.com/watch?v=Df-sVM-hxrE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7C9B7-CD00-B2B3-3132-EF7ABFC7EC6E}"/>
              </a:ext>
            </a:extLst>
          </p:cNvPr>
          <p:cNvSpPr txBox="1"/>
          <p:nvPr/>
        </p:nvSpPr>
        <p:spPr>
          <a:xfrm>
            <a:off x="0" y="0"/>
            <a:ext cx="4786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Five Best Wood Burning Stoves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B759F-DB16-FF1A-8EFC-82BEBA4F1774}"/>
              </a:ext>
            </a:extLst>
          </p:cNvPr>
          <p:cNvSpPr txBox="1"/>
          <p:nvPr/>
        </p:nvSpPr>
        <p:spPr>
          <a:xfrm>
            <a:off x="435371" y="1271887"/>
            <a:ext cx="77067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#1 - </a:t>
            </a:r>
            <a:r>
              <a:rPr lang="en-US" sz="1200" b="1" dirty="0">
                <a:solidFill>
                  <a:srgbClr val="FF0000"/>
                </a:solidFill>
              </a:rPr>
              <a:t>Vermont Casting</a:t>
            </a:r>
            <a:r>
              <a:rPr lang="en-US" sz="1200" dirty="0"/>
              <a:t> - Cast iron, Beautiful color finishes, Top load.</a:t>
            </a:r>
          </a:p>
          <a:p>
            <a:r>
              <a:rPr lang="en-US" sz="1200" dirty="0"/>
              <a:t>#2 - </a:t>
            </a:r>
            <a:r>
              <a:rPr lang="en-US" sz="1200" b="1" dirty="0">
                <a:solidFill>
                  <a:srgbClr val="FF0000"/>
                </a:solidFill>
              </a:rPr>
              <a:t>Hearthstone</a:t>
            </a:r>
            <a:r>
              <a:rPr lang="en-US" sz="1200" dirty="0"/>
              <a:t> - Catalytic Combustor - Soap Stone &amp; Cast Iron, Longest burn time, most efficient, side load, rear vent.</a:t>
            </a:r>
          </a:p>
          <a:p>
            <a:r>
              <a:rPr lang="en-US" sz="1200" dirty="0"/>
              <a:t>#3 - </a:t>
            </a:r>
            <a:r>
              <a:rPr lang="en-US" sz="1200" b="1" dirty="0">
                <a:solidFill>
                  <a:srgbClr val="FF0000"/>
                </a:solidFill>
              </a:rPr>
              <a:t>Iron Strike </a:t>
            </a:r>
            <a:r>
              <a:rPr lang="en-US" sz="1200" dirty="0"/>
              <a:t>230 (originally "Country Stove") - Re-Burn System, Steel, Customizable, Different sizes, Blower attachment.</a:t>
            </a:r>
          </a:p>
          <a:p>
            <a:r>
              <a:rPr lang="en-US" sz="1200" dirty="0"/>
              <a:t>#4 - </a:t>
            </a:r>
            <a:r>
              <a:rPr lang="en-US" sz="1200" b="1" dirty="0">
                <a:solidFill>
                  <a:srgbClr val="FF0000"/>
                </a:solidFill>
              </a:rPr>
              <a:t>MF Fire Nova </a:t>
            </a:r>
            <a:r>
              <a:rPr lang="en-US" sz="1200" dirty="0"/>
              <a:t>2 - Catalytic Combustor - Insert &amp; Freestanding, Nice burn.</a:t>
            </a:r>
          </a:p>
          <a:p>
            <a:r>
              <a:rPr lang="en-US" sz="1200" dirty="0"/>
              <a:t>#5 - </a:t>
            </a:r>
            <a:r>
              <a:rPr lang="en-US" sz="1200" b="1" dirty="0">
                <a:solidFill>
                  <a:srgbClr val="FF0000"/>
                </a:solidFill>
              </a:rPr>
              <a:t>Napoleon</a:t>
            </a:r>
            <a:r>
              <a:rPr lang="en-US" sz="1200" dirty="0"/>
              <a:t> S Series - Re-Burn System – Steel - Strong brand name, Large viewing window, Shelf compartment.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8AE98D-2BA5-8172-0C56-D030C76986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969" y="2576645"/>
            <a:ext cx="4291717" cy="202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52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AA915C-30B5-5D69-9545-64416094CB66}"/>
              </a:ext>
            </a:extLst>
          </p:cNvPr>
          <p:cNvSpPr txBox="1"/>
          <p:nvPr/>
        </p:nvSpPr>
        <p:spPr>
          <a:xfrm>
            <a:off x="203168" y="523220"/>
            <a:ext cx="407463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- </a:t>
            </a:r>
            <a:r>
              <a:rPr lang="en-US" sz="1400" dirty="0">
                <a:hlinkClick r:id="rId2"/>
              </a:rPr>
              <a:t>https://www.youtube.com/watch?v=yPtVhpHXg0E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7C9B7-CD00-B2B3-3132-EF7ABFC7EC6E}"/>
              </a:ext>
            </a:extLst>
          </p:cNvPr>
          <p:cNvSpPr txBox="1"/>
          <p:nvPr/>
        </p:nvSpPr>
        <p:spPr>
          <a:xfrm>
            <a:off x="-1" y="0"/>
            <a:ext cx="752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Cast Iron Vs Steel Wood Burning stoves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649159-E28F-BCB3-9D98-FD6018BDD6EB}"/>
              </a:ext>
            </a:extLst>
          </p:cNvPr>
          <p:cNvSpPr txBox="1"/>
          <p:nvPr/>
        </p:nvSpPr>
        <p:spPr>
          <a:xfrm>
            <a:off x="707022" y="1152373"/>
            <a:ext cx="6412236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Cast Iron 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Stoves</a:t>
            </a:r>
            <a:b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.. Pros : More ornate, more colorful, traditional look, retains more heat </a:t>
            </a:r>
            <a:b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.. Cons : Not Seamless, More Expensive </a:t>
            </a:r>
            <a:b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b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endParaRPr lang="en-US" sz="1400" b="0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00B0F0"/>
                </a:solidFill>
                <a:effectLst/>
                <a:latin typeface="Roboto" panose="02000000000000000000" pitchFamily="2" charset="0"/>
              </a:rPr>
              <a:t>Steel 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Stove</a:t>
            </a:r>
            <a:b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.. Pros : Clean &amp; modern look, Cost effective, Seamless, Heats larger area </a:t>
            </a:r>
            <a:b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.. Cons : Not as hot, Possibility of warping (because of overheating)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53306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87C9B7-CD00-B2B3-3132-EF7ABFC7EC6E}"/>
              </a:ext>
            </a:extLst>
          </p:cNvPr>
          <p:cNvSpPr txBox="1"/>
          <p:nvPr/>
        </p:nvSpPr>
        <p:spPr>
          <a:xfrm>
            <a:off x="0" y="0"/>
            <a:ext cx="335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Catalytic Wood Stove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51C9B1-CEAD-C235-9386-1AA0F918E42A}"/>
              </a:ext>
            </a:extLst>
          </p:cNvPr>
          <p:cNvSpPr txBox="1"/>
          <p:nvPr/>
        </p:nvSpPr>
        <p:spPr>
          <a:xfrm>
            <a:off x="106047" y="593185"/>
            <a:ext cx="422335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- </a:t>
            </a:r>
            <a:r>
              <a:rPr lang="en-US" sz="1400" dirty="0">
                <a:hlinkClick r:id="rId2"/>
              </a:rPr>
              <a:t>https://www.youtube.com/watch?v=_DajfQQN7qM</a:t>
            </a:r>
            <a:r>
              <a:rPr lang="en-US" sz="1400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AF5800-3DAC-21B3-9038-1E4B99E43E27}"/>
              </a:ext>
            </a:extLst>
          </p:cNvPr>
          <p:cNvSpPr txBox="1"/>
          <p:nvPr/>
        </p:nvSpPr>
        <p:spPr>
          <a:xfrm>
            <a:off x="925491" y="946569"/>
            <a:ext cx="5184409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 </a:t>
            </a:r>
            <a:r>
              <a:rPr lang="en-US" sz="1400" b="1" dirty="0">
                <a:solidFill>
                  <a:srgbClr val="FF0000"/>
                </a:solidFill>
              </a:rPr>
              <a:t>catalytic combustor </a:t>
            </a:r>
            <a:r>
              <a:rPr lang="en-US" sz="1400" dirty="0"/>
              <a:t>= </a:t>
            </a:r>
            <a:r>
              <a:rPr lang="en-US" sz="1400" dirty="0">
                <a:solidFill>
                  <a:srgbClr val="FF0000"/>
                </a:solidFill>
              </a:rPr>
              <a:t>metal grid with special catalytic coating </a:t>
            </a:r>
          </a:p>
          <a:p>
            <a:r>
              <a:rPr lang="en-US" sz="1400" dirty="0"/>
              <a:t>that helps to re-burn the gasses and particulates. </a:t>
            </a:r>
          </a:p>
          <a:p>
            <a:endParaRPr lang="en-US" sz="1400" dirty="0"/>
          </a:p>
          <a:p>
            <a:r>
              <a:rPr lang="en-US" sz="1400" dirty="0"/>
              <a:t>It increases efficiency, fewer emissions, longer burn times (30+ </a:t>
            </a:r>
            <a:r>
              <a:rPr lang="en-US" sz="1400" dirty="0" err="1"/>
              <a:t>hrs</a:t>
            </a:r>
            <a:r>
              <a:rPr lang="en-US" sz="14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78825E-5487-D5E8-552F-08821F09D367}"/>
              </a:ext>
            </a:extLst>
          </p:cNvPr>
          <p:cNvSpPr txBox="1"/>
          <p:nvPr/>
        </p:nvSpPr>
        <p:spPr>
          <a:xfrm>
            <a:off x="171362" y="2945044"/>
            <a:ext cx="340226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Secondary burn </a:t>
            </a:r>
            <a:r>
              <a:rPr lang="en-US" sz="1400" dirty="0"/>
              <a:t>works by burning off the initial smoke produced from the fire that otherwise would have gone up the chimney. </a:t>
            </a:r>
          </a:p>
          <a:p>
            <a:endParaRPr lang="en-US" sz="1400" dirty="0"/>
          </a:p>
          <a:p>
            <a:r>
              <a:rPr lang="en-US" sz="1400" dirty="0"/>
              <a:t>You will often see </a:t>
            </a:r>
            <a:r>
              <a:rPr lang="en-US" sz="1400" b="1" dirty="0">
                <a:solidFill>
                  <a:srgbClr val="00B0F0"/>
                </a:solidFill>
              </a:rPr>
              <a:t>a series of holes </a:t>
            </a:r>
            <a:r>
              <a:rPr lang="en-US" sz="1400" dirty="0"/>
              <a:t>towards the top rear of the stove above the fire box that forces </a:t>
            </a:r>
            <a:r>
              <a:rPr lang="en-US" sz="1400" b="1" dirty="0">
                <a:solidFill>
                  <a:srgbClr val="00B0F0"/>
                </a:solidFill>
              </a:rPr>
              <a:t>fresh oxygen over the chamber</a:t>
            </a:r>
            <a:r>
              <a:rPr lang="en-US" sz="1400" dirty="0"/>
              <a:t>, </a:t>
            </a:r>
            <a:r>
              <a:rPr lang="en-US" sz="1400" dirty="0">
                <a:solidFill>
                  <a:srgbClr val="00B0F0"/>
                </a:solidFill>
              </a:rPr>
              <a:t>reigniting this smoke</a:t>
            </a:r>
            <a:r>
              <a:rPr lang="en-US" sz="1400" dirty="0"/>
              <a:t>.</a:t>
            </a:r>
          </a:p>
        </p:txBody>
      </p:sp>
      <p:pic>
        <p:nvPicPr>
          <p:cNvPr id="1026" name="Picture 2" descr="What is secondary burn on a wood burning stove?">
            <a:extLst>
              <a:ext uri="{FF2B5EF4-FFF2-40B4-BE49-F238E27FC236}">
                <a16:creationId xmlns:a16="http://schemas.microsoft.com/office/drawing/2014/main" id="{83494039-29B9-E819-FEA9-BB7CBD978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2518" y="2700699"/>
            <a:ext cx="4137974" cy="241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ood Stove Cross Section">
            <a:extLst>
              <a:ext uri="{FF2B5EF4-FFF2-40B4-BE49-F238E27FC236}">
                <a16:creationId xmlns:a16="http://schemas.microsoft.com/office/drawing/2014/main" id="{1BD6C058-2945-0678-9B11-FD8774662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88793" y="16327"/>
            <a:ext cx="2749369" cy="2720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07F12E-215A-8BDD-B581-3697AEE07C85}"/>
              </a:ext>
            </a:extLst>
          </p:cNvPr>
          <p:cNvSpPr txBox="1"/>
          <p:nvPr/>
        </p:nvSpPr>
        <p:spPr>
          <a:xfrm>
            <a:off x="0" y="2305692"/>
            <a:ext cx="3359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Secondary Burn</a:t>
            </a:r>
          </a:p>
        </p:txBody>
      </p:sp>
    </p:spTree>
    <p:extLst>
      <p:ext uri="{BB962C8B-B14F-4D97-AF65-F5344CB8AC3E}">
        <p14:creationId xmlns:p14="http://schemas.microsoft.com/office/powerpoint/2010/main" val="2040395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87C9B7-CD00-B2B3-3132-EF7ABFC7EC6E}"/>
              </a:ext>
            </a:extLst>
          </p:cNvPr>
          <p:cNvSpPr txBox="1"/>
          <p:nvPr/>
        </p:nvSpPr>
        <p:spPr>
          <a:xfrm>
            <a:off x="38973" y="12484"/>
            <a:ext cx="5410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Tips on Using Wood Burning Stoves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3B9EF8-DE9A-AB2F-F5C1-4DA298D04DEC}"/>
              </a:ext>
            </a:extLst>
          </p:cNvPr>
          <p:cNvSpPr txBox="1"/>
          <p:nvPr/>
        </p:nvSpPr>
        <p:spPr>
          <a:xfrm>
            <a:off x="3961603" y="970266"/>
            <a:ext cx="297494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Stove Fans using Peltier effect:</a:t>
            </a:r>
            <a:br>
              <a:rPr lang="en-US" sz="1400" dirty="0"/>
            </a:br>
            <a:r>
              <a:rPr lang="en-US" sz="1000" dirty="0"/>
              <a:t>.. </a:t>
            </a:r>
            <a:r>
              <a:rPr lang="en-US" sz="1000" dirty="0">
                <a:hlinkClick r:id="rId2"/>
              </a:rPr>
              <a:t>https://www.youtube.com/watch?v=Zd-93HLnkb4</a:t>
            </a:r>
            <a:r>
              <a:rPr lang="en-US" sz="1000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76A8C9-A827-1CF0-C0FD-4BB12BF8005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3764" y="2553706"/>
            <a:ext cx="2177212" cy="15654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3090169-626A-03C8-9865-B52564C3C941}"/>
              </a:ext>
            </a:extLst>
          </p:cNvPr>
          <p:cNvSpPr txBox="1"/>
          <p:nvPr/>
        </p:nvSpPr>
        <p:spPr>
          <a:xfrm>
            <a:off x="6764694" y="4097060"/>
            <a:ext cx="2323649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Directing the heat from the stove from basement to a living room upstairs </a:t>
            </a:r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www.youtube.com</a:t>
            </a:r>
            <a:r>
              <a:rPr lang="en-US" sz="1000" dirty="0">
                <a:hlinkClick r:id="rId4"/>
              </a:rPr>
              <a:t>/</a:t>
            </a:r>
            <a:r>
              <a:rPr lang="en-US" sz="1000" dirty="0" err="1">
                <a:hlinkClick r:id="rId4"/>
              </a:rPr>
              <a:t>watch?v</a:t>
            </a:r>
            <a:r>
              <a:rPr lang="en-US" sz="1000" dirty="0">
                <a:hlinkClick r:id="rId4"/>
              </a:rPr>
              <a:t>=qZxJYOP13ME</a:t>
            </a:r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C49560-4CCD-EDE0-0270-1CFF17D957DD}"/>
              </a:ext>
            </a:extLst>
          </p:cNvPr>
          <p:cNvSpPr txBox="1"/>
          <p:nvPr/>
        </p:nvSpPr>
        <p:spPr>
          <a:xfrm>
            <a:off x="124706" y="2007932"/>
            <a:ext cx="3678614" cy="224676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Tips: </a:t>
            </a:r>
            <a:r>
              <a:rPr lang="en-US" sz="1000" dirty="0">
                <a:hlinkClick r:id="rId5"/>
              </a:rPr>
              <a:t>https://</a:t>
            </a:r>
            <a:r>
              <a:rPr lang="en-US" sz="1000" dirty="0" err="1">
                <a:hlinkClick r:id="rId5"/>
              </a:rPr>
              <a:t>www.youtube.com</a:t>
            </a:r>
            <a:r>
              <a:rPr lang="en-US" sz="1000" dirty="0">
                <a:hlinkClick r:id="rId5"/>
              </a:rPr>
              <a:t>/</a:t>
            </a:r>
            <a:r>
              <a:rPr lang="en-US" sz="1000" dirty="0" err="1">
                <a:hlinkClick r:id="rId5"/>
              </a:rPr>
              <a:t>watch?v</a:t>
            </a:r>
            <a:r>
              <a:rPr lang="en-US" sz="1000" dirty="0">
                <a:hlinkClick r:id="rId5"/>
              </a:rPr>
              <a:t>=6uuhrdmfnqo</a:t>
            </a: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insulated tube from outside into the burning chamber to deliver air (to retain heated air inside the room)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tube with fan to suck hot air from around the stove to another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Fans to circulate 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Store heat in bricks, sand, or wax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Increase draft (clean chimney, chimney fan)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seasoned wood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647712-BCFF-7423-114F-96D731DBBEB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2224" y="2196299"/>
            <a:ext cx="2427650" cy="1552446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DAB5E504-4DE0-B02A-DDDE-A907F2A3858F}"/>
              </a:ext>
            </a:extLst>
          </p:cNvPr>
          <p:cNvSpPr/>
          <p:nvPr/>
        </p:nvSpPr>
        <p:spPr>
          <a:xfrm>
            <a:off x="3606970" y="2475840"/>
            <a:ext cx="554578" cy="20473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F21741-7B04-541F-8025-5BC78518B5C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8545" y="100912"/>
            <a:ext cx="2102431" cy="22209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EF79A1-7ADC-4B9B-A95A-D9D3E7E0FC0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2499" y="3852746"/>
            <a:ext cx="1099106" cy="1120517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8A3F0D02-FC1A-9F96-544B-B17B657317AA}"/>
              </a:ext>
            </a:extLst>
          </p:cNvPr>
          <p:cNvSpPr/>
          <p:nvPr/>
        </p:nvSpPr>
        <p:spPr>
          <a:xfrm rot="880739">
            <a:off x="3709606" y="3959407"/>
            <a:ext cx="862394" cy="15971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00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87C9B7-CD00-B2B3-3132-EF7ABFC7EC6E}"/>
              </a:ext>
            </a:extLst>
          </p:cNvPr>
          <p:cNvSpPr txBox="1"/>
          <p:nvPr/>
        </p:nvSpPr>
        <p:spPr>
          <a:xfrm>
            <a:off x="0" y="0"/>
            <a:ext cx="4386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Peter van den Berg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74C3E7-954B-B654-7951-F5B0FB6E41C1}"/>
              </a:ext>
            </a:extLst>
          </p:cNvPr>
          <p:cNvSpPr txBox="1"/>
          <p:nvPr/>
        </p:nvSpPr>
        <p:spPr>
          <a:xfrm>
            <a:off x="62055" y="453762"/>
            <a:ext cx="4441193" cy="43396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Peter van den Berg - batch rocket feeding into a bell chamber </a:t>
            </a:r>
          </a:p>
          <a:p>
            <a:r>
              <a:rPr lang="en-US" sz="1200" b="1" dirty="0">
                <a:solidFill>
                  <a:srgbClr val="00B050"/>
                </a:solidFill>
              </a:rPr>
              <a:t>"batch rocket design feeding into a bell chamber" </a:t>
            </a:r>
            <a:r>
              <a:rPr lang="en-US" sz="1200" dirty="0"/>
              <a:t>- hybrid solution combining batch rocket with Kuznetsov's bell system.</a:t>
            </a:r>
            <a:endParaRPr lang="en-US" sz="1200" b="1" dirty="0">
              <a:solidFill>
                <a:srgbClr val="FF0000"/>
              </a:solidFill>
            </a:endParaRP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900" dirty="0">
                <a:hlinkClick r:id="rId2"/>
              </a:rPr>
              <a:t>https://batchrocket.eu</a:t>
            </a:r>
            <a:endParaRPr lang="en-US" sz="900" dirty="0"/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900" dirty="0">
                <a:hlinkClick r:id="rId3"/>
              </a:rPr>
              <a:t>https://batchrocket.eu/en/designs</a:t>
            </a:r>
            <a:r>
              <a:rPr lang="en-US" sz="900" dirty="0"/>
              <a:t> – designs</a:t>
            </a:r>
            <a:endParaRPr lang="en-US" sz="900" dirty="0">
              <a:hlinkClick r:id="rId4"/>
            </a:endParaRP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900" dirty="0">
                <a:hlinkClick r:id="rId4"/>
              </a:rPr>
              <a:t>https://www.rocketstoves.com/case-studies/peter-van-den-berg/</a:t>
            </a:r>
            <a:endParaRPr lang="en-US" sz="900" dirty="0"/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900" dirty="0">
                <a:hlinkClick r:id="rId5"/>
              </a:rPr>
              <a:t>https://www.youtube.com/@batchrocketproject4720</a:t>
            </a:r>
            <a:endParaRPr lang="en-US" sz="900" dirty="0"/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900" dirty="0">
                <a:hlinkClick r:id="rId6"/>
              </a:rPr>
              <a:t>https://</a:t>
            </a:r>
            <a:r>
              <a:rPr lang="en-US" sz="900" dirty="0" err="1">
                <a:hlinkClick r:id="rId6"/>
              </a:rPr>
              <a:t>www.youtube.com</a:t>
            </a:r>
            <a:r>
              <a:rPr lang="en-US" sz="900" dirty="0">
                <a:hlinkClick r:id="rId6"/>
              </a:rPr>
              <a:t>/</a:t>
            </a:r>
            <a:r>
              <a:rPr lang="en-US" sz="900" dirty="0" err="1">
                <a:hlinkClick r:id="rId6"/>
              </a:rPr>
              <a:t>watch?v</a:t>
            </a:r>
            <a:r>
              <a:rPr lang="en-US" sz="900" dirty="0">
                <a:hlinkClick r:id="rId6"/>
              </a:rPr>
              <a:t>=VL7O8qLXz24 </a:t>
            </a:r>
            <a:endParaRPr lang="en-US" sz="900" dirty="0"/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900" dirty="0">
                <a:hlinkClick r:id="rId7"/>
              </a:rPr>
              <a:t>https://permies.com/t/156820/Experience-Kuznetsov-Stoves</a:t>
            </a:r>
            <a:endParaRPr lang="en-US" sz="900" dirty="0"/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900" dirty="0">
                <a:hlinkClick r:id="rId8"/>
              </a:rPr>
              <a:t>https://roquetinho.eu/files/roquetinho-en.pdf</a:t>
            </a:r>
            <a:r>
              <a:rPr lang="en-US" sz="900" dirty="0"/>
              <a:t> – </a:t>
            </a:r>
            <a:r>
              <a:rPr lang="en-US" sz="900" dirty="0" err="1"/>
              <a:t>Roquetinho</a:t>
            </a:r>
            <a:endParaRPr lang="en-US" sz="900" dirty="0"/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900" dirty="0">
                <a:hlinkClick r:id="rId9"/>
              </a:rPr>
              <a:t>https://www.handprintpress.com/tech/improving-woodstove-efficiency-rocket-stoves-masonry-heaters/</a:t>
            </a:r>
            <a:r>
              <a:rPr lang="en-US" sz="900" dirty="0"/>
              <a:t> 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900" dirty="0">
                <a:hlinkClick r:id="rId10"/>
              </a:rPr>
              <a:t>https://donkey32.proboards.com/thread/40/rocket-bell-stove</a:t>
            </a:r>
            <a:r>
              <a:rPr lang="en-US" sz="900" dirty="0"/>
              <a:t> – Rocket-Bell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900" dirty="0">
                <a:hlinkClick r:id="rId11"/>
              </a:rPr>
              <a:t>http://</a:t>
            </a:r>
            <a:r>
              <a:rPr lang="en-US" sz="900" dirty="0" err="1">
                <a:hlinkClick r:id="rId11"/>
              </a:rPr>
              <a:t>www.bergkachel.nl</a:t>
            </a:r>
            <a:r>
              <a:rPr lang="en-US" sz="900" dirty="0"/>
              <a:t> </a:t>
            </a:r>
          </a:p>
          <a:p>
            <a:endParaRPr lang="en-US" sz="1100" dirty="0"/>
          </a:p>
          <a:p>
            <a:r>
              <a:rPr lang="en-US" sz="1100" b="1" dirty="0">
                <a:solidFill>
                  <a:srgbClr val="FF0000"/>
                </a:solidFill>
              </a:rPr>
              <a:t>RMH = Rocket Mass Heater</a:t>
            </a:r>
            <a:r>
              <a:rPr lang="en-US" sz="1100" dirty="0"/>
              <a:t>: 90% clean burning, long heat output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FF0000"/>
                </a:solidFill>
              </a:rPr>
              <a:t>Rocket Combustion Core </a:t>
            </a:r>
            <a:r>
              <a:rPr lang="en-US" sz="1100" dirty="0"/>
              <a:t>- uses a J-tube or L-tube design where wood burns vertically in a tube. Air enters from below, creating an intense, oxygen-rich burn. The combustion chamber is heavily insulated to maintain very high temperatures (1800°F+). This creates complete combustion with almost no smoke or emissions. It is called "rocket" because of noisy roaring sound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FF0000"/>
                </a:solidFill>
              </a:rPr>
              <a:t>Mass Storage System </a:t>
            </a:r>
            <a:r>
              <a:rPr lang="en-US" sz="1100" dirty="0"/>
              <a:t>- made of cob, adobe, brick, or stone (bench seating, sleeping platform, ...). Mass radiates heat for 12-24 </a:t>
            </a:r>
            <a:r>
              <a:rPr lang="en-US" sz="1100" dirty="0" err="1"/>
              <a:t>hrs</a:t>
            </a:r>
            <a:r>
              <a:rPr lang="en-US" sz="1100" dirty="0"/>
              <a:t> after fire dies out  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00B0F0"/>
                </a:solidFill>
              </a:rPr>
              <a:t>Batch rocket - Load, light, walk away, enjoy heat for 12-24hrs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ADE97D-726D-95DA-66D4-3A97514031FA}"/>
              </a:ext>
            </a:extLst>
          </p:cNvPr>
          <p:cNvSpPr txBox="1"/>
          <p:nvPr/>
        </p:nvSpPr>
        <p:spPr>
          <a:xfrm>
            <a:off x="4640752" y="453762"/>
            <a:ext cx="4441193" cy="110799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Hybrid solution: batch rocket feeding into a bell chamber</a:t>
            </a:r>
            <a:r>
              <a:rPr lang="en-US" sz="1100" dirty="0"/>
              <a:t>. Hot gases from rocket exit into a bell-shaped chamber (like Kuznetsov's design). The bell acts as a heat trap using natural gas physics. Hot gases rise and swirl in the bell, giving up their heat. Cooled gases naturally sink and exit through a lower outlet. </a:t>
            </a:r>
            <a:r>
              <a:rPr lang="en-US" sz="1100" b="1" dirty="0">
                <a:solidFill>
                  <a:srgbClr val="FF0000"/>
                </a:solidFill>
              </a:rPr>
              <a:t>This hybrid solution is simpler than Kuznetsov stoves, proven performance, perfect for a DIY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FBAC5F-D35A-D65A-295E-1AFA79F2DCB0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5824" y="1674108"/>
            <a:ext cx="1386933" cy="15617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C8A7F4-1DE4-BAE0-DA49-DD3351CC036F}"/>
              </a:ext>
            </a:extLst>
          </p:cNvPr>
          <p:cNvSpPr txBox="1"/>
          <p:nvPr/>
        </p:nvSpPr>
        <p:spPr>
          <a:xfrm>
            <a:off x="4776424" y="3348215"/>
            <a:ext cx="3885732" cy="9387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60325" indent="-60325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rgbClr val="FF0000"/>
                </a:solidFill>
              </a:rPr>
              <a:t>Peter van den Berg </a:t>
            </a:r>
            <a:r>
              <a:rPr lang="en-US" sz="1100" dirty="0"/>
              <a:t>lives on the west coast of The </a:t>
            </a:r>
            <a:r>
              <a:rPr lang="en-US" sz="1100" b="1" dirty="0">
                <a:solidFill>
                  <a:srgbClr val="FF0000"/>
                </a:solidFill>
              </a:rPr>
              <a:t>Netherlands</a:t>
            </a:r>
            <a:r>
              <a:rPr lang="en-US" sz="1100" dirty="0"/>
              <a:t>. </a:t>
            </a:r>
          </a:p>
          <a:p>
            <a:pPr marL="60325" indent="-60325">
              <a:buFont typeface="Arial" panose="020B0604020202020204" pitchFamily="34" charset="0"/>
              <a:buChar char="•"/>
            </a:pPr>
            <a:r>
              <a:rPr lang="en-US" sz="1100" dirty="0"/>
              <a:t>He is a retired boat repairman, spending most of his time experimenting with masonry - and </a:t>
            </a:r>
            <a:r>
              <a:rPr lang="en-US" sz="1100" b="1" dirty="0">
                <a:solidFill>
                  <a:srgbClr val="FF0000"/>
                </a:solidFill>
              </a:rPr>
              <a:t>Rocket Stoves</a:t>
            </a:r>
            <a:r>
              <a:rPr lang="en-US" sz="1100" dirty="0"/>
              <a:t>.</a:t>
            </a:r>
          </a:p>
          <a:p>
            <a:pPr marL="60325" indent="-60325">
              <a:buFont typeface="Arial" panose="020B0604020202020204" pitchFamily="34" charset="0"/>
              <a:buChar char="•"/>
            </a:pPr>
            <a:r>
              <a:rPr lang="en-US" sz="1100" dirty="0"/>
              <a:t>He has been very active in the online discussions about </a:t>
            </a:r>
            <a:r>
              <a:rPr lang="en-US" sz="1100" b="1" dirty="0">
                <a:solidFill>
                  <a:srgbClr val="FF0000"/>
                </a:solidFill>
              </a:rPr>
              <a:t>Rocket Mass Heaters</a:t>
            </a:r>
            <a:r>
              <a:rPr lang="en-US" sz="1100" dirty="0"/>
              <a:t>, bringing practicality, experience, and science.</a:t>
            </a:r>
            <a:endParaRPr lang="en-US" sz="11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102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363027-527B-8EEA-8C93-D0F48BCCE80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57" y="989751"/>
            <a:ext cx="4279900" cy="3441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15B0CC-F7FA-DAA6-8266-29A1C6F08250}"/>
              </a:ext>
            </a:extLst>
          </p:cNvPr>
          <p:cNvSpPr txBox="1"/>
          <p:nvPr/>
        </p:nvSpPr>
        <p:spPr>
          <a:xfrm>
            <a:off x="0" y="0"/>
            <a:ext cx="26032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Cold Air Intake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CB8C38-461E-783F-1694-653367750C9C}"/>
              </a:ext>
            </a:extLst>
          </p:cNvPr>
          <p:cNvSpPr txBox="1"/>
          <p:nvPr/>
        </p:nvSpPr>
        <p:spPr>
          <a:xfrm>
            <a:off x="4917234" y="989751"/>
            <a:ext cx="342433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Problem:</a:t>
            </a:r>
          </a:p>
          <a:p>
            <a:r>
              <a:rPr lang="en-US" sz="1400" dirty="0"/>
              <a:t>Stove takes air from inside the room. The air pressure in the room goes down, and this causes a </a:t>
            </a:r>
            <a:r>
              <a:rPr lang="en-US" sz="1400" b="1" dirty="0">
                <a:solidFill>
                  <a:srgbClr val="00B0F0"/>
                </a:solidFill>
              </a:rPr>
              <a:t>draft of cold air </a:t>
            </a:r>
            <a:r>
              <a:rPr lang="en-US" sz="1400" dirty="0"/>
              <a:t>from doors, windows, and ventilation outlets into the room. This draft is cold - thus it reduces the effectiveness of the stove in warming the room.</a:t>
            </a:r>
          </a:p>
          <a:p>
            <a:endParaRPr lang="en-US" sz="1400" dirty="0"/>
          </a:p>
          <a:p>
            <a:r>
              <a:rPr lang="en-US" sz="1400" b="1" dirty="0">
                <a:solidFill>
                  <a:srgbClr val="FF0000"/>
                </a:solidFill>
              </a:rPr>
              <a:t>Solution:</a:t>
            </a:r>
          </a:p>
          <a:p>
            <a:r>
              <a:rPr lang="en-US" sz="1400" dirty="0"/>
              <a:t>Construct an insulated pipe to deliver the air from outside directly into the bottom of the burning chamber of the stove. </a:t>
            </a:r>
          </a:p>
          <a:p>
            <a:r>
              <a:rPr lang="en-US" sz="1400" dirty="0"/>
              <a:t>This reduces the draft and improves </a:t>
            </a:r>
            <a:r>
              <a:rPr lang="en-US" sz="1400" dirty="0" err="1"/>
              <a:t>te</a:t>
            </a:r>
            <a:r>
              <a:rPr lang="en-US" sz="1400" dirty="0"/>
              <a:t> efficiency of the stove.</a:t>
            </a:r>
          </a:p>
          <a:p>
            <a:r>
              <a:rPr lang="en-US" sz="1400" dirty="0"/>
              <a:t>The pipe can be passive – or you can install a fan in the outer end to suck air into the pipe.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57E904-1179-4FD3-0ECE-7292513A0586}"/>
              </a:ext>
            </a:extLst>
          </p:cNvPr>
          <p:cNvSpPr txBox="1"/>
          <p:nvPr/>
        </p:nvSpPr>
        <p:spPr>
          <a:xfrm>
            <a:off x="2892489" y="504912"/>
            <a:ext cx="49918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</a:rPr>
              <a:t>A home’s wood stove needs to breathe from somewhere</a:t>
            </a:r>
          </a:p>
        </p:txBody>
      </p:sp>
    </p:spTree>
    <p:extLst>
      <p:ext uri="{BB962C8B-B14F-4D97-AF65-F5344CB8AC3E}">
        <p14:creationId xmlns:p14="http://schemas.microsoft.com/office/powerpoint/2010/main" val="22078148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87C9B7-CD00-B2B3-3132-EF7ABFC7EC6E}"/>
              </a:ext>
            </a:extLst>
          </p:cNvPr>
          <p:cNvSpPr txBox="1"/>
          <p:nvPr/>
        </p:nvSpPr>
        <p:spPr>
          <a:xfrm>
            <a:off x="38974" y="12484"/>
            <a:ext cx="4784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How to Run an Overnight Burn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228E37-7B50-0665-C2B2-135AD9510B92}"/>
              </a:ext>
            </a:extLst>
          </p:cNvPr>
          <p:cNvSpPr txBox="1"/>
          <p:nvPr/>
        </p:nvSpPr>
        <p:spPr>
          <a:xfrm>
            <a:off x="38974" y="397204"/>
            <a:ext cx="38885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2"/>
              </a:rPr>
              <a:t>https://www.youtube.com/watch?v=5oledpf2ocU</a:t>
            </a:r>
            <a:endParaRPr lang="en-US" sz="12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67E00A-0162-753E-F07C-11591BD810A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338" y="920424"/>
            <a:ext cx="2397886" cy="26676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83F223-4A16-FF7E-6600-4F0BC8F51EF2}"/>
              </a:ext>
            </a:extLst>
          </p:cNvPr>
          <p:cNvSpPr txBox="1"/>
          <p:nvPr/>
        </p:nvSpPr>
        <p:spPr>
          <a:xfrm>
            <a:off x="156338" y="3750906"/>
            <a:ext cx="2227137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When starting, use dry paper and kindling to burn through the cold air plug.</a:t>
            </a:r>
          </a:p>
          <a:p>
            <a:r>
              <a:rPr lang="en-US" sz="1400" dirty="0"/>
              <a:t>Keep door open to get more air.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4A1828-71F3-B81C-C176-83F7C706EB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224" y="3750906"/>
            <a:ext cx="2032000" cy="13335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FDF955-2CC3-4879-18B7-B94A408B186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3928" y="81181"/>
            <a:ext cx="4268755" cy="22051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2B8100-946C-5B18-3FFD-79B61AA2E798}"/>
              </a:ext>
            </a:extLst>
          </p:cNvPr>
          <p:cNvSpPr txBox="1"/>
          <p:nvPr/>
        </p:nvSpPr>
        <p:spPr>
          <a:xfrm>
            <a:off x="5829417" y="2286311"/>
            <a:ext cx="2257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Fill stove with wood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6BAC002-19CF-D065-D4A2-FF4573A2A06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046" y="4026910"/>
            <a:ext cx="1821117" cy="102437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365A357-77BD-937E-F187-AE501DA5D0BF}"/>
              </a:ext>
            </a:extLst>
          </p:cNvPr>
          <p:cNvSpPr txBox="1"/>
          <p:nvPr/>
        </p:nvSpPr>
        <p:spPr>
          <a:xfrm>
            <a:off x="5855222" y="3407163"/>
            <a:ext cx="2257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Regulate air intake </a:t>
            </a:r>
          </a:p>
          <a:p>
            <a:pPr algn="ctr"/>
            <a:r>
              <a:rPr lang="en-US" sz="1400" dirty="0"/>
              <a:t>Regulate chimney damper 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9100DC7-417C-E47D-6FB2-400260FF35C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3364" y="4033356"/>
            <a:ext cx="1749933" cy="10114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D444A6-3A36-D725-E5A7-26651748F245}"/>
              </a:ext>
            </a:extLst>
          </p:cNvPr>
          <p:cNvSpPr txBox="1"/>
          <p:nvPr/>
        </p:nvSpPr>
        <p:spPr>
          <a:xfrm>
            <a:off x="2647396" y="2910964"/>
            <a:ext cx="2922595" cy="67710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i="0" dirty="0">
                <a:solidFill>
                  <a:srgbClr val="0F0F0F"/>
                </a:solidFill>
                <a:effectLst/>
              </a:rPr>
              <a:t>How to start a wood </a:t>
            </a:r>
            <a:r>
              <a:rPr lang="en-US" sz="1400" dirty="0">
                <a:solidFill>
                  <a:srgbClr val="0F0F0F"/>
                </a:solidFill>
              </a:rPr>
              <a:t>s</a:t>
            </a:r>
            <a:r>
              <a:rPr lang="en-US" sz="1400" i="0" dirty="0">
                <a:solidFill>
                  <a:srgbClr val="0F0F0F"/>
                </a:solidFill>
                <a:effectLst/>
              </a:rPr>
              <a:t>tove </a:t>
            </a:r>
          </a:p>
          <a:p>
            <a:r>
              <a:rPr lang="en-US" sz="1400" i="0" dirty="0">
                <a:solidFill>
                  <a:srgbClr val="0F0F0F"/>
                </a:solidFill>
                <a:effectLst/>
              </a:rPr>
              <a:t>without it smoking?</a:t>
            </a:r>
          </a:p>
          <a:p>
            <a:r>
              <a:rPr lang="en-US" sz="1000" dirty="0">
                <a:hlinkClick r:id="rId8"/>
              </a:rPr>
              <a:t>https://</a:t>
            </a:r>
            <a:r>
              <a:rPr lang="en-US" sz="1000" dirty="0" err="1">
                <a:hlinkClick r:id="rId8"/>
              </a:rPr>
              <a:t>www.youtube.com</a:t>
            </a:r>
            <a:r>
              <a:rPr lang="en-US" sz="1000" dirty="0">
                <a:hlinkClick r:id="rId8"/>
              </a:rPr>
              <a:t>/</a:t>
            </a:r>
            <a:r>
              <a:rPr lang="en-US" sz="1000" dirty="0" err="1">
                <a:hlinkClick r:id="rId8"/>
              </a:rPr>
              <a:t>watch?v</a:t>
            </a:r>
            <a:r>
              <a:rPr lang="en-US" sz="1000" dirty="0">
                <a:hlinkClick r:id="rId8"/>
              </a:rPr>
              <a:t>=hmTkL5oUCDU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1133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F5FCB2-18CF-0564-B3D3-5BEDEDC0A84F}"/>
              </a:ext>
            </a:extLst>
          </p:cNvPr>
          <p:cNvSpPr txBox="1"/>
          <p:nvPr/>
        </p:nvSpPr>
        <p:spPr>
          <a:xfrm>
            <a:off x="0" y="0"/>
            <a:ext cx="2578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Portable Stove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FA53EB-5EC4-4722-DD01-F9E08FDF3A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319" y="688181"/>
            <a:ext cx="1235869" cy="1968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403F84-C8BF-6DC6-3540-739606BA7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3056" y="688182"/>
            <a:ext cx="1421607" cy="19757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A45061-D32E-9741-EDF1-3ACFDBF81D2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7531" y="688181"/>
            <a:ext cx="2319198" cy="1975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50AF86-6981-5E18-82D1-E5AB05270381}"/>
              </a:ext>
            </a:extLst>
          </p:cNvPr>
          <p:cNvSpPr txBox="1"/>
          <p:nvPr/>
        </p:nvSpPr>
        <p:spPr>
          <a:xfrm>
            <a:off x="0" y="2761356"/>
            <a:ext cx="4007645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 err="1">
                <a:solidFill>
                  <a:srgbClr val="FF0000"/>
                </a:solidFill>
                <a:effectLst/>
              </a:rPr>
              <a:t>SilverFire</a:t>
            </a:r>
            <a:r>
              <a:rPr lang="en-US" sz="1400" b="1" i="0" dirty="0">
                <a:solidFill>
                  <a:srgbClr val="FF0000"/>
                </a:solidFill>
                <a:effectLst/>
              </a:rPr>
              <a:t> Survival Stove </a:t>
            </a:r>
            <a:r>
              <a:rPr lang="en-US" sz="1400" i="0" dirty="0">
                <a:solidFill>
                  <a:srgbClr val="0F0F0F"/>
                </a:solidFill>
                <a:effectLst/>
              </a:rPr>
              <a:t>– best </a:t>
            </a:r>
            <a:r>
              <a:rPr lang="en-US" sz="1400" i="0" dirty="0">
                <a:solidFill>
                  <a:srgbClr val="252647"/>
                </a:solidFill>
                <a:effectLst/>
              </a:rPr>
              <a:t>Rocket Stove</a:t>
            </a:r>
            <a:br>
              <a:rPr lang="en-US" sz="1400" i="0" dirty="0">
                <a:solidFill>
                  <a:srgbClr val="252647"/>
                </a:solidFill>
                <a:effectLst/>
              </a:rPr>
            </a:br>
            <a:r>
              <a:rPr lang="en-US" sz="1400" i="0" dirty="0" err="1">
                <a:solidFill>
                  <a:srgbClr val="333333"/>
                </a:solidFill>
                <a:effectLst/>
              </a:rPr>
              <a:t>SilverFire</a:t>
            </a:r>
            <a:r>
              <a:rPr lang="en-US" sz="1400" i="0" dirty="0">
                <a:solidFill>
                  <a:srgbClr val="333333"/>
                </a:solidFill>
                <a:effectLst/>
              </a:rPr>
              <a:t>® Survivor 2nd Generation rocket stove</a:t>
            </a:r>
            <a:br>
              <a:rPr lang="en-US" sz="1400" i="0" dirty="0">
                <a:solidFill>
                  <a:srgbClr val="252647"/>
                </a:solidFill>
                <a:effectLst/>
              </a:rPr>
            </a:br>
            <a:r>
              <a:rPr lang="en-US" sz="1000" i="0" dirty="0">
                <a:solidFill>
                  <a:srgbClr val="252647"/>
                </a:solidFill>
                <a:effectLst/>
              </a:rPr>
              <a:t>.. </a:t>
            </a:r>
            <a:r>
              <a:rPr lang="en-US" sz="1000" dirty="0">
                <a:hlinkClick r:id="rId5"/>
              </a:rPr>
              <a:t>https://www.silverfire.us/survivor-rocket-stove-p10</a:t>
            </a:r>
            <a:r>
              <a:rPr lang="en-US" sz="1000" dirty="0"/>
              <a:t> 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6"/>
              </a:rPr>
              <a:t>https://www.youtube.com/watch?v=oDGGlaVFqZU</a:t>
            </a:r>
            <a:r>
              <a:rPr lang="en-US" sz="1000" dirty="0"/>
              <a:t> (2020)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7"/>
              </a:rPr>
              <a:t>https://www.youtube.com/watch?v=IfBKBvTFgXo</a:t>
            </a:r>
            <a:r>
              <a:rPr lang="en-US" sz="1000" dirty="0"/>
              <a:t>  (2018)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8"/>
              </a:rPr>
              <a:t>https://</a:t>
            </a:r>
            <a:r>
              <a:rPr lang="en-US" sz="1000" dirty="0" err="1">
                <a:hlinkClick r:id="rId8"/>
              </a:rPr>
              <a:t>www.youtube.com</a:t>
            </a:r>
            <a:r>
              <a:rPr lang="en-US" sz="1000" dirty="0">
                <a:hlinkClick r:id="rId8"/>
              </a:rPr>
              <a:t>/</a:t>
            </a:r>
            <a:r>
              <a:rPr lang="en-US" sz="1000" dirty="0" err="1">
                <a:hlinkClick r:id="rId8"/>
              </a:rPr>
              <a:t>watch?v</a:t>
            </a:r>
            <a:r>
              <a:rPr lang="en-US" sz="1000" dirty="0">
                <a:hlinkClick r:id="rId8"/>
              </a:rPr>
              <a:t>=ujsfXvWAd48 </a:t>
            </a:r>
            <a:r>
              <a:rPr lang="en-US" sz="1000" dirty="0"/>
              <a:t>(2018)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9"/>
              </a:rPr>
              <a:t>https://</a:t>
            </a:r>
            <a:r>
              <a:rPr lang="en-US" sz="1000" dirty="0" err="1">
                <a:hlinkClick r:id="rId9"/>
              </a:rPr>
              <a:t>www.youtube.com</a:t>
            </a:r>
            <a:r>
              <a:rPr lang="en-US" sz="1000" dirty="0">
                <a:hlinkClick r:id="rId9"/>
              </a:rPr>
              <a:t>/</a:t>
            </a:r>
            <a:r>
              <a:rPr lang="en-US" sz="1000" dirty="0" err="1">
                <a:hlinkClick r:id="rId9"/>
              </a:rPr>
              <a:t>watch?v</a:t>
            </a:r>
            <a:r>
              <a:rPr lang="en-US" sz="1000" dirty="0">
                <a:hlinkClick r:id="rId9"/>
              </a:rPr>
              <a:t>=8DwT-Vqy_Uc</a:t>
            </a:r>
            <a:r>
              <a:rPr lang="en-US" sz="1000" dirty="0"/>
              <a:t>   (2013)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Petromax Rocket Stove rf33</a:t>
            </a:r>
            <a:br>
              <a:rPr lang="en-US" sz="1400" dirty="0"/>
            </a:br>
            <a:r>
              <a:rPr lang="en-US" sz="1000" dirty="0">
                <a:hlinkClick r:id="rId10"/>
              </a:rPr>
              <a:t>https://www.petromax.de/en/px-produkte/rocketstove-rf33/</a:t>
            </a:r>
            <a:endParaRPr lang="en-US" sz="1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63A32A-D102-D5AE-0006-B8CF790EDB3E}"/>
              </a:ext>
            </a:extLst>
          </p:cNvPr>
          <p:cNvSpPr txBox="1"/>
          <p:nvPr/>
        </p:nvSpPr>
        <p:spPr>
          <a:xfrm>
            <a:off x="6334963" y="2828906"/>
            <a:ext cx="267826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 err="1">
                <a:solidFill>
                  <a:srgbClr val="FF0000"/>
                </a:solidFill>
                <a:effectLst/>
              </a:rPr>
              <a:t>SilverFire</a:t>
            </a:r>
            <a:r>
              <a:rPr lang="en-US" sz="1400" b="1" i="0" dirty="0">
                <a:solidFill>
                  <a:srgbClr val="FF0000"/>
                </a:solidFill>
                <a:effectLst/>
              </a:rPr>
              <a:t> Scout Stove</a:t>
            </a:r>
            <a:br>
              <a:rPr lang="en-US" sz="1400" i="0" dirty="0">
                <a:solidFill>
                  <a:srgbClr val="0F0F0F"/>
                </a:solidFill>
                <a:effectLst/>
              </a:rPr>
            </a:br>
            <a:r>
              <a:rPr lang="en-US" sz="1400" i="0" dirty="0">
                <a:solidFill>
                  <a:srgbClr val="0F0F0F"/>
                </a:solidFill>
                <a:effectLst/>
              </a:rPr>
              <a:t>lightweight wood fired gasifier stove, that operates on just on twigs or flammable biomass</a:t>
            </a:r>
          </a:p>
          <a:p>
            <a:r>
              <a:rPr lang="en-US" sz="1000" dirty="0">
                <a:hlinkClick r:id="rId11"/>
              </a:rPr>
              <a:t>https://</a:t>
            </a:r>
            <a:r>
              <a:rPr lang="en-US" sz="1000" dirty="0" err="1">
                <a:hlinkClick r:id="rId11"/>
              </a:rPr>
              <a:t>www.silverfire.us</a:t>
            </a:r>
            <a:r>
              <a:rPr lang="en-US" sz="1000" dirty="0">
                <a:hlinkClick r:id="rId11"/>
              </a:rPr>
              <a:t>/304-stainless-steel-scout-stove</a:t>
            </a: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69A8F2-76CC-5836-6124-0B5009D9808A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9402" y="688181"/>
            <a:ext cx="1421607" cy="19622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625102-48F9-6CF9-C2C9-B86C5489D58F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7387" y="688181"/>
            <a:ext cx="1551781" cy="1962252"/>
          </a:xfrm>
          <a:prstGeom prst="rect">
            <a:avLst/>
          </a:prstGeom>
        </p:spPr>
      </p:pic>
      <p:pic>
        <p:nvPicPr>
          <p:cNvPr id="1026" name="Picture 2" descr="Petromax Rocket Stove rf33 - The General Prepper">
            <a:extLst>
              <a:ext uri="{FF2B5EF4-FFF2-40B4-BE49-F238E27FC236}">
                <a16:creationId xmlns:a16="http://schemas.microsoft.com/office/drawing/2014/main" id="{C508FFD9-25B3-14B6-4EB8-4A7A64822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03818" y="2650433"/>
            <a:ext cx="1522911" cy="197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2119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8E4D22-78C7-9B46-B78B-08EF11671DB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9860" y="754325"/>
            <a:ext cx="3378200" cy="2108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19AEB6-E57A-4BCD-6B82-414AA31BB5D2}"/>
              </a:ext>
            </a:extLst>
          </p:cNvPr>
          <p:cNvSpPr txBox="1"/>
          <p:nvPr/>
        </p:nvSpPr>
        <p:spPr>
          <a:xfrm>
            <a:off x="1525585" y="2862525"/>
            <a:ext cx="3166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Commercial Pizza Ovens (electric &amp; gas)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570EAB-59CA-89DF-E84D-793A9670AA67}"/>
              </a:ext>
            </a:extLst>
          </p:cNvPr>
          <p:cNvSpPr txBox="1"/>
          <p:nvPr/>
        </p:nvSpPr>
        <p:spPr>
          <a:xfrm>
            <a:off x="1" y="0"/>
            <a:ext cx="402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Commercial Pizza Ovens</a:t>
            </a:r>
          </a:p>
        </p:txBody>
      </p:sp>
    </p:spTree>
    <p:extLst>
      <p:ext uri="{BB962C8B-B14F-4D97-AF65-F5344CB8AC3E}">
        <p14:creationId xmlns:p14="http://schemas.microsoft.com/office/powerpoint/2010/main" val="96324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570EAB-59CA-89DF-E84D-793A9670AA67}"/>
              </a:ext>
            </a:extLst>
          </p:cNvPr>
          <p:cNvSpPr txBox="1"/>
          <p:nvPr/>
        </p:nvSpPr>
        <p:spPr>
          <a:xfrm>
            <a:off x="0" y="0"/>
            <a:ext cx="4439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i="0" dirty="0">
                <a:solidFill>
                  <a:srgbClr val="000000"/>
                </a:solidFill>
                <a:effectLst/>
              </a:rPr>
              <a:t>Kerosene Lamp / Lantern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000479-725D-D9E0-13F7-013ACBF20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708" y="1162758"/>
            <a:ext cx="1569831" cy="235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E4D855F-66B9-68FD-5E54-BC7AE2417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61867" y="1147037"/>
            <a:ext cx="1775240" cy="237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8FD048A-296A-8ACB-9C10-5936B0A81D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36435" y="1162758"/>
            <a:ext cx="1338470" cy="2140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59E537-A87D-46D7-4508-693CFB24332F}"/>
              </a:ext>
            </a:extLst>
          </p:cNvPr>
          <p:cNvSpPr txBox="1"/>
          <p:nvPr/>
        </p:nvSpPr>
        <p:spPr>
          <a:xfrm>
            <a:off x="0" y="3546444"/>
            <a:ext cx="189506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Dead-flame (1850)</a:t>
            </a:r>
          </a:p>
          <a:p>
            <a:pPr algn="ctr"/>
            <a:r>
              <a:rPr lang="en-US" sz="1200" dirty="0">
                <a:solidFill>
                  <a:srgbClr val="00B050"/>
                </a:solidFill>
              </a:rPr>
              <a:t>"removing flickering by protecting from side winds"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45BFA5-0130-C31A-1535-ED2F70DA6B33}"/>
              </a:ext>
            </a:extLst>
          </p:cNvPr>
          <p:cNvSpPr txBox="1"/>
          <p:nvPr/>
        </p:nvSpPr>
        <p:spPr>
          <a:xfrm>
            <a:off x="2461867" y="3588870"/>
            <a:ext cx="17752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Hot-Blast (1869)</a:t>
            </a:r>
          </a:p>
          <a:p>
            <a:pPr algn="ctr"/>
            <a:r>
              <a:rPr lang="en-US" sz="1200" dirty="0">
                <a:solidFill>
                  <a:srgbClr val="00B050"/>
                </a:solidFill>
              </a:rPr>
              <a:t>"</a:t>
            </a:r>
            <a:r>
              <a:rPr lang="en-US" sz="1200" b="0" i="0" dirty="0">
                <a:solidFill>
                  <a:srgbClr val="00B050"/>
                </a:solidFill>
                <a:effectLst/>
                <a:latin typeface="Arial" panose="020B0604020202020204" pitchFamily="34" charset="0"/>
              </a:rPr>
              <a:t>the wind supports the flame instead of extinguishing it"</a:t>
            </a:r>
            <a:endParaRPr lang="en-US" sz="12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5DD823-5AC7-0369-CB0B-0A81C2108343}"/>
              </a:ext>
            </a:extLst>
          </p:cNvPr>
          <p:cNvSpPr txBox="1"/>
          <p:nvPr/>
        </p:nvSpPr>
        <p:spPr>
          <a:xfrm>
            <a:off x="4658139" y="3302985"/>
            <a:ext cx="189506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Cold-blast (1873)</a:t>
            </a:r>
          </a:p>
          <a:p>
            <a:pPr algn="ctr"/>
            <a:r>
              <a:rPr lang="en-US" sz="1200" dirty="0">
                <a:solidFill>
                  <a:srgbClr val="00B050"/>
                </a:solidFill>
              </a:rPr>
              <a:t>"</a:t>
            </a:r>
            <a:r>
              <a:rPr lang="en-US" sz="1200" b="0" i="0" dirty="0">
                <a:solidFill>
                  <a:srgbClr val="00B050"/>
                </a:solidFill>
                <a:effectLst/>
              </a:rPr>
              <a:t>only fresh air is supplied to the burner, thereby increasing the brightness and stability of the flame</a:t>
            </a:r>
            <a:r>
              <a:rPr lang="en-US" sz="1200" dirty="0">
                <a:solidFill>
                  <a:srgbClr val="00B050"/>
                </a:solidFill>
              </a:rPr>
              <a:t>"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BACBAF-98D2-7F11-2326-BB0AE15BC96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76659" y="1215479"/>
            <a:ext cx="1146313" cy="2025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5B8EC8-C156-0EC9-C62B-26542C8E6301}"/>
              </a:ext>
            </a:extLst>
          </p:cNvPr>
          <p:cNvSpPr txBox="1"/>
          <p:nvPr/>
        </p:nvSpPr>
        <p:spPr>
          <a:xfrm>
            <a:off x="6895554" y="3302985"/>
            <a:ext cx="1643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2023 –$10 at  amazon</a:t>
            </a:r>
          </a:p>
          <a:p>
            <a:r>
              <a:rPr lang="en-US" sz="1000" dirty="0">
                <a:hlinkClick r:id="rId6"/>
              </a:rPr>
              <a:t>https://</a:t>
            </a:r>
            <a:r>
              <a:rPr lang="en-US" sz="1000" dirty="0" err="1">
                <a:hlinkClick r:id="rId6"/>
              </a:rPr>
              <a:t>www.amazon.com</a:t>
            </a:r>
            <a:r>
              <a:rPr lang="en-US" sz="1000" dirty="0">
                <a:hlinkClick r:id="rId6"/>
              </a:rPr>
              <a:t>/</a:t>
            </a:r>
            <a:r>
              <a:rPr lang="en-US" sz="1000" dirty="0" err="1">
                <a:hlinkClick r:id="rId6"/>
              </a:rPr>
              <a:t>dp</a:t>
            </a:r>
            <a:r>
              <a:rPr lang="en-US" sz="1000" dirty="0">
                <a:hlinkClick r:id="rId6"/>
              </a:rPr>
              <a:t>/B000MKOWRU/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9819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95933D-98A6-E7CE-DE5B-A220597E2CDF}"/>
              </a:ext>
            </a:extLst>
          </p:cNvPr>
          <p:cNvSpPr txBox="1"/>
          <p:nvPr/>
        </p:nvSpPr>
        <p:spPr>
          <a:xfrm>
            <a:off x="106017" y="139148"/>
            <a:ext cx="39027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Protect Hardwood Floor Near Fireplace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2AFE0-11D3-B15D-BA42-A1293F166EA6}"/>
              </a:ext>
            </a:extLst>
          </p:cNvPr>
          <p:cNvSpPr txBox="1"/>
          <p:nvPr/>
        </p:nvSpPr>
        <p:spPr>
          <a:xfrm>
            <a:off x="135995" y="1040296"/>
            <a:ext cx="55659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Stray ember or spark can fly and damage the floor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a Screen or Cover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Extend the Hearth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a hearth in front of the fireplace (bricks, tiles, stones)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Hearth Pad or Fireplace Rug (fire-retardant) - lay it in front of fire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977594-5F74-2779-7753-B957164CBF2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915" y="2571750"/>
            <a:ext cx="2120900" cy="2108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7C0495-7D1A-85F8-4FF1-DDA79408D193}"/>
              </a:ext>
            </a:extLst>
          </p:cNvPr>
          <p:cNvSpPr txBox="1"/>
          <p:nvPr/>
        </p:nvSpPr>
        <p:spPr>
          <a:xfrm>
            <a:off x="284920" y="4689015"/>
            <a:ext cx="26106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3"/>
              </a:rPr>
              <a:t>https://</a:t>
            </a:r>
            <a:r>
              <a:rPr lang="en-US" sz="1000" dirty="0" err="1">
                <a:hlinkClick r:id="rId3"/>
              </a:rPr>
              <a:t>www.amazon.com</a:t>
            </a:r>
            <a:r>
              <a:rPr lang="en-US" sz="1000" dirty="0">
                <a:hlinkClick r:id="rId3"/>
              </a:rPr>
              <a:t>/</a:t>
            </a:r>
            <a:r>
              <a:rPr lang="en-US" sz="1000" dirty="0" err="1">
                <a:hlinkClick r:id="rId3"/>
              </a:rPr>
              <a:t>dp</a:t>
            </a:r>
            <a:r>
              <a:rPr lang="en-US" sz="1000" dirty="0">
                <a:hlinkClick r:id="rId3"/>
              </a:rPr>
              <a:t>/B0BL29DRZT/</a:t>
            </a:r>
            <a:endParaRPr lang="en-US" sz="1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504996-71A0-B75C-7F00-8AC340ACB33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1300" y="2571748"/>
            <a:ext cx="2885984" cy="21082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B6C568-5184-6546-35ED-F5F8D40B8F98}"/>
              </a:ext>
            </a:extLst>
          </p:cNvPr>
          <p:cNvSpPr txBox="1"/>
          <p:nvPr/>
        </p:nvSpPr>
        <p:spPr>
          <a:xfrm>
            <a:off x="2918952" y="4695641"/>
            <a:ext cx="26106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5"/>
              </a:rPr>
              <a:t>https://www.amazon.com/dp/B08FTJDK11/</a:t>
            </a:r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03A8D7-C6F6-D85D-8889-FAC32AAF8989}"/>
              </a:ext>
            </a:extLst>
          </p:cNvPr>
          <p:cNvSpPr txBox="1"/>
          <p:nvPr/>
        </p:nvSpPr>
        <p:spPr>
          <a:xfrm>
            <a:off x="748748" y="2218912"/>
            <a:ext cx="156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Rug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237180-378B-F532-B52B-24685740115E}"/>
              </a:ext>
            </a:extLst>
          </p:cNvPr>
          <p:cNvSpPr txBox="1"/>
          <p:nvPr/>
        </p:nvSpPr>
        <p:spPr>
          <a:xfrm>
            <a:off x="3511826" y="2218912"/>
            <a:ext cx="156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Screen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37F7A2-8310-1CCE-7EE4-D5505CEA4D73}"/>
              </a:ext>
            </a:extLst>
          </p:cNvPr>
          <p:cNvSpPr txBox="1"/>
          <p:nvPr/>
        </p:nvSpPr>
        <p:spPr>
          <a:xfrm>
            <a:off x="5923769" y="4505739"/>
            <a:ext cx="10800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6"/>
              </a:rPr>
              <a:t>https://</a:t>
            </a:r>
            <a:r>
              <a:rPr lang="en-US" sz="1000" dirty="0" err="1">
                <a:hlinkClick r:id="rId6"/>
              </a:rPr>
              <a:t>www.amazon.com</a:t>
            </a:r>
            <a:r>
              <a:rPr lang="en-US" sz="1000" dirty="0">
                <a:hlinkClick r:id="rId6"/>
              </a:rPr>
              <a:t>/</a:t>
            </a:r>
            <a:r>
              <a:rPr lang="en-US" sz="1000" dirty="0" err="1">
                <a:hlinkClick r:id="rId6"/>
              </a:rPr>
              <a:t>dp</a:t>
            </a:r>
            <a:r>
              <a:rPr lang="en-US" sz="1000" dirty="0">
                <a:hlinkClick r:id="rId6"/>
              </a:rPr>
              <a:t>/B015NRQ6OS/</a:t>
            </a:r>
            <a:endParaRPr lang="en-US" sz="1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2F98D2-8A90-5726-057B-8BDE065C033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75"/>
          <a:stretch/>
        </p:blipFill>
        <p:spPr>
          <a:xfrm>
            <a:off x="5983355" y="2955234"/>
            <a:ext cx="622531" cy="15505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7078D4E-25F0-4573-7909-C2EDC51DF540}"/>
              </a:ext>
            </a:extLst>
          </p:cNvPr>
          <p:cNvSpPr txBox="1"/>
          <p:nvPr/>
        </p:nvSpPr>
        <p:spPr>
          <a:xfrm>
            <a:off x="7537382" y="4508753"/>
            <a:ext cx="10204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8"/>
              </a:rPr>
              <a:t>https://</a:t>
            </a:r>
            <a:r>
              <a:rPr lang="en-US" sz="1000" dirty="0" err="1">
                <a:hlinkClick r:id="rId8"/>
              </a:rPr>
              <a:t>www.amazon.com</a:t>
            </a:r>
            <a:r>
              <a:rPr lang="en-US" sz="1000" dirty="0">
                <a:hlinkClick r:id="rId8"/>
              </a:rPr>
              <a:t>/</a:t>
            </a:r>
            <a:r>
              <a:rPr lang="en-US" sz="1000" dirty="0" err="1">
                <a:hlinkClick r:id="rId8"/>
              </a:rPr>
              <a:t>dp</a:t>
            </a:r>
            <a:r>
              <a:rPr lang="en-US" sz="1000" dirty="0">
                <a:hlinkClick r:id="rId8"/>
              </a:rPr>
              <a:t>/B015NRQA7G/</a:t>
            </a:r>
            <a:endParaRPr lang="en-US" sz="1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A456D9C-0259-AC0A-FE5E-4F2337300E4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4644" y="3114344"/>
            <a:ext cx="1485348" cy="13913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817DA23-3519-4C83-4B2A-82468029D950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2288" y="139148"/>
            <a:ext cx="1085717" cy="130043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FDE208-9154-AEA0-5AEB-3DA24811C00F}"/>
              </a:ext>
            </a:extLst>
          </p:cNvPr>
          <p:cNvSpPr txBox="1"/>
          <p:nvPr/>
        </p:nvSpPr>
        <p:spPr>
          <a:xfrm>
            <a:off x="8006910" y="1475158"/>
            <a:ext cx="10010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11"/>
              </a:rPr>
              <a:t>https://</a:t>
            </a:r>
            <a:r>
              <a:rPr lang="en-US" sz="1000" dirty="0" err="1">
                <a:hlinkClick r:id="rId11"/>
              </a:rPr>
              <a:t>www.amazon.com</a:t>
            </a:r>
            <a:r>
              <a:rPr lang="en-US" sz="1000" dirty="0">
                <a:hlinkClick r:id="rId11"/>
              </a:rPr>
              <a:t>/</a:t>
            </a:r>
            <a:r>
              <a:rPr lang="en-US" sz="1000" dirty="0" err="1">
                <a:hlinkClick r:id="rId11"/>
              </a:rPr>
              <a:t>dp</a:t>
            </a:r>
            <a:r>
              <a:rPr lang="en-US" sz="1000" dirty="0">
                <a:hlinkClick r:id="rId11"/>
              </a:rPr>
              <a:t>/B07SHJ1RLN/</a:t>
            </a:r>
            <a:endParaRPr lang="en-US" sz="1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85CB865-2408-900B-C711-804F425BA91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5615" y="139148"/>
            <a:ext cx="2658009" cy="15505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D69ED7A-9EE7-7393-D612-06C6EBB6B30D}"/>
              </a:ext>
            </a:extLst>
          </p:cNvPr>
          <p:cNvSpPr txBox="1"/>
          <p:nvPr/>
        </p:nvSpPr>
        <p:spPr>
          <a:xfrm>
            <a:off x="5559123" y="1689653"/>
            <a:ext cx="1470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13"/>
              </a:rPr>
              <a:t>https://www.amazon.com/dp/B09WQT32B2/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4349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23EE3D-19B2-8B7C-95B0-1151097EEB9D}"/>
              </a:ext>
            </a:extLst>
          </p:cNvPr>
          <p:cNvSpPr txBox="1"/>
          <p:nvPr/>
        </p:nvSpPr>
        <p:spPr>
          <a:xfrm>
            <a:off x="0" y="0"/>
            <a:ext cx="3902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i="0" dirty="0" err="1">
                <a:solidFill>
                  <a:srgbClr val="0F0F0F"/>
                </a:solidFill>
                <a:effectLst/>
                <a:latin typeface="YouTube Sans"/>
              </a:rPr>
              <a:t>Wiseway</a:t>
            </a:r>
            <a:r>
              <a:rPr lang="en-US" sz="2800" b="1" i="0" dirty="0">
                <a:solidFill>
                  <a:srgbClr val="0F0F0F"/>
                </a:solidFill>
                <a:effectLst/>
                <a:latin typeface="YouTube Sans"/>
              </a:rPr>
              <a:t> Pellet Stoves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DA0EC-A05C-3AB1-DD91-53959FA56D53}"/>
              </a:ext>
            </a:extLst>
          </p:cNvPr>
          <p:cNvSpPr txBox="1"/>
          <p:nvPr/>
        </p:nvSpPr>
        <p:spPr>
          <a:xfrm>
            <a:off x="59634" y="523220"/>
            <a:ext cx="28624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https://www.youtube.com/watch?v=Kjyf4dBViic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https://www.wisewaypelletstove.com/specs/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www.wisewaypelletstove.com</a:t>
            </a:r>
            <a:r>
              <a:rPr lang="en-US" sz="1000" dirty="0">
                <a:hlinkClick r:id="rId4"/>
              </a:rPr>
              <a:t>/</a:t>
            </a:r>
            <a:endParaRPr lang="en-US" sz="1000" dirty="0"/>
          </a:p>
        </p:txBody>
      </p:sp>
      <p:pic>
        <p:nvPicPr>
          <p:cNvPr id="1026" name="Picture 2" descr="Wiseway Pellet Stove | Wiseway Pellet Stove">
            <a:extLst>
              <a:ext uri="{FF2B5EF4-FFF2-40B4-BE49-F238E27FC236}">
                <a16:creationId xmlns:a16="http://schemas.microsoft.com/office/drawing/2014/main" id="{B14FD24D-E3B1-BFEF-F49C-8D7A75C5F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362" y="1093304"/>
            <a:ext cx="2810290" cy="2810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715C80-B42C-0A91-BF95-F53F80F9DA49}"/>
              </a:ext>
            </a:extLst>
          </p:cNvPr>
          <p:cNvSpPr txBox="1"/>
          <p:nvPr/>
        </p:nvSpPr>
        <p:spPr>
          <a:xfrm>
            <a:off x="3617843" y="828261"/>
            <a:ext cx="3743740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Natural gravity pellet feed lasts 24-36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Silent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Weight 131 </a:t>
            </a:r>
            <a:r>
              <a:rPr lang="en-US" sz="1400" dirty="0" err="1"/>
              <a:t>lbs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 x W x D x 52″ x 24″ x 15″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Price ~ $1,500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Can work non-stop for months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Easy to clean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5mm Ceramic glass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Efficiency Rating   75%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Heating Area    2,000 Square Feet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High Temp Burn: 10 </a:t>
            </a:r>
            <a:r>
              <a:rPr lang="en-US" sz="1400" dirty="0" err="1"/>
              <a:t>hrs</a:t>
            </a:r>
            <a:r>
              <a:rPr lang="en-US" sz="1400" dirty="0"/>
              <a:t>, 5.5 </a:t>
            </a:r>
            <a:r>
              <a:rPr lang="en-US" sz="1400" dirty="0" err="1"/>
              <a:t>Lbs</a:t>
            </a:r>
            <a:r>
              <a:rPr lang="en-US" sz="1400" dirty="0"/>
              <a:t> fuel/</a:t>
            </a:r>
            <a:r>
              <a:rPr lang="en-US" sz="1400" dirty="0" err="1"/>
              <a:t>hr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Low Temp Burn: 30 </a:t>
            </a:r>
            <a:r>
              <a:rPr lang="en-US" sz="1400" dirty="0" err="1"/>
              <a:t>hrs</a:t>
            </a:r>
            <a:r>
              <a:rPr lang="en-US" sz="1400" dirty="0"/>
              <a:t>, 2 </a:t>
            </a:r>
            <a:r>
              <a:rPr lang="en-US" sz="1400" dirty="0" err="1"/>
              <a:t>lbs</a:t>
            </a:r>
            <a:r>
              <a:rPr lang="en-US" sz="1400" dirty="0"/>
              <a:t> fuel/</a:t>
            </a:r>
            <a:r>
              <a:rPr lang="en-US" sz="1400" dirty="0" err="1"/>
              <a:t>hr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Heat Output 40,000 BTU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Certified and approved for use</a:t>
            </a:r>
          </a:p>
        </p:txBody>
      </p:sp>
    </p:spTree>
    <p:extLst>
      <p:ext uri="{BB962C8B-B14F-4D97-AF65-F5344CB8AC3E}">
        <p14:creationId xmlns:p14="http://schemas.microsoft.com/office/powerpoint/2010/main" val="327829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90E04-5B86-A646-07E4-04A500CEC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16DAE0-EDC0-9285-B945-E4BFDC765003}"/>
              </a:ext>
            </a:extLst>
          </p:cNvPr>
          <p:cNvSpPr txBox="1"/>
          <p:nvPr/>
        </p:nvSpPr>
        <p:spPr>
          <a:xfrm>
            <a:off x="41430" y="417521"/>
            <a:ext cx="339243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https://en.wikipedia.org/wiki/Rocket_stove</a:t>
            </a:r>
            <a:r>
              <a:rPr lang="en-US" sz="14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C6C429-1828-D7DA-8F5F-8C07997CEF64}"/>
              </a:ext>
            </a:extLst>
          </p:cNvPr>
          <p:cNvSpPr txBox="1"/>
          <p:nvPr/>
        </p:nvSpPr>
        <p:spPr>
          <a:xfrm>
            <a:off x="0" y="0"/>
            <a:ext cx="23540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Rocket Stove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CB634B-93A8-CF9B-0AAC-E9B0515176DF}"/>
              </a:ext>
            </a:extLst>
          </p:cNvPr>
          <p:cNvSpPr txBox="1"/>
          <p:nvPr/>
        </p:nvSpPr>
        <p:spPr>
          <a:xfrm>
            <a:off x="41430" y="930543"/>
            <a:ext cx="5498871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rocket stove is an efficient and hot burning wood stove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Stove has an </a:t>
            </a:r>
            <a:r>
              <a:rPr lang="en-US" sz="1400" b="1" dirty="0">
                <a:solidFill>
                  <a:srgbClr val="FF0000"/>
                </a:solidFill>
              </a:rPr>
              <a:t>insulated hot vertical chimney (a "raiser") </a:t>
            </a:r>
            <a:r>
              <a:rPr lang="en-US" sz="1400" dirty="0"/>
              <a:t>, </a:t>
            </a:r>
            <a:r>
              <a:rPr lang="en-US" sz="1400" dirty="0">
                <a:solidFill>
                  <a:srgbClr val="00B050"/>
                </a:solidFill>
              </a:rPr>
              <a:t>where hot gases go up creating strong draft (pull) of gases through the system. It also ensures almost complete combustion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Rocket stoves most often used as </a:t>
            </a:r>
            <a:r>
              <a:rPr lang="en-US" sz="1400" dirty="0">
                <a:solidFill>
                  <a:srgbClr val="00B0F0"/>
                </a:solidFill>
              </a:rPr>
              <a:t>portable stoves for cooking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Rocket stoves are also used for heating (rocket mass heaters)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 field tests in India, </a:t>
            </a:r>
            <a:r>
              <a:rPr lang="en-US" sz="1400" b="1" dirty="0">
                <a:solidFill>
                  <a:srgbClr val="00B0F0"/>
                </a:solidFill>
              </a:rPr>
              <a:t>rocket stoves used 18.. 35% less fuel</a:t>
            </a:r>
            <a:r>
              <a:rPr lang="en-US" sz="1400" dirty="0"/>
              <a:t>, compared to the traditional stoves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An </a:t>
            </a:r>
            <a:r>
              <a:rPr lang="en-US" sz="1400" b="1" dirty="0">
                <a:solidFill>
                  <a:srgbClr val="FF0000"/>
                </a:solidFill>
              </a:rPr>
              <a:t>Argand lamp </a:t>
            </a:r>
            <a:r>
              <a:rPr lang="en-US" sz="1400" dirty="0"/>
              <a:t>(patented in 1780) was a precursor to the rocket stove. Its secret is simply a glass cylinder above the flame to increase air-flow. Same design was used for cooking and heating as it provides strongest heat without smoke.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Larry </a:t>
            </a:r>
            <a:r>
              <a:rPr lang="en-US" sz="1400" dirty="0" err="1"/>
              <a:t>Winiarski</a:t>
            </a:r>
            <a:r>
              <a:rPr lang="en-US" sz="1400" dirty="0"/>
              <a:t> (</a:t>
            </a:r>
            <a:r>
              <a:rPr lang="en-US" sz="1400" b="1" dirty="0" err="1">
                <a:solidFill>
                  <a:srgbClr val="FF0000"/>
                </a:solidFill>
              </a:rPr>
              <a:t>Aprovecho</a:t>
            </a:r>
            <a:r>
              <a:rPr lang="en-US" sz="1400" b="1" dirty="0">
                <a:solidFill>
                  <a:srgbClr val="FF0000"/>
                </a:solidFill>
              </a:rPr>
              <a:t> non-profit</a:t>
            </a:r>
            <a:r>
              <a:rPr lang="en-US" sz="1400" dirty="0"/>
              <a:t>) began developing the rocket stove for developing countries in 1980 based on a </a:t>
            </a:r>
            <a:r>
              <a:rPr lang="en-US" sz="1400" b="1" dirty="0">
                <a:solidFill>
                  <a:srgbClr val="FF0000"/>
                </a:solidFill>
              </a:rPr>
              <a:t>VITA stove</a:t>
            </a:r>
            <a:r>
              <a:rPr lang="en-US" sz="1400" dirty="0"/>
              <a:t>, designed by Sam Baldwin. A stove was designed to make </a:t>
            </a:r>
            <a:r>
              <a:rPr lang="en-US" sz="1400" b="1" dirty="0">
                <a:solidFill>
                  <a:srgbClr val="00B050"/>
                </a:solidFill>
              </a:rPr>
              <a:t>tortillas</a:t>
            </a:r>
            <a:r>
              <a:rPr lang="en-US" sz="1400" dirty="0"/>
              <a:t> and won an </a:t>
            </a:r>
            <a:r>
              <a:rPr lang="en-US" sz="1400" dirty="0" err="1"/>
              <a:t>Ashden</a:t>
            </a:r>
            <a:r>
              <a:rPr lang="en-US" sz="1400" dirty="0"/>
              <a:t> Award in 2005. </a:t>
            </a:r>
            <a:r>
              <a:rPr lang="en-US" sz="1400" b="1" dirty="0" err="1">
                <a:solidFill>
                  <a:srgbClr val="FF0000"/>
                </a:solidFill>
              </a:rPr>
              <a:t>Aprovecho</a:t>
            </a:r>
            <a:r>
              <a:rPr lang="en-US" sz="1400" dirty="0"/>
              <a:t> won the same award in 2006 for their rocket stoves. </a:t>
            </a:r>
            <a:r>
              <a:rPr lang="en-US" sz="1400" b="1" dirty="0" err="1">
                <a:solidFill>
                  <a:srgbClr val="FF0000"/>
                </a:solidFill>
              </a:rPr>
              <a:t>Aprovecho</a:t>
            </a:r>
            <a:r>
              <a:rPr lang="en-US" sz="1400" dirty="0"/>
              <a:t> rocket stoves were sold in Lesotho, Malawi, Uganda, Mozambique, Tanzania, and Zambia.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92C77F2-DDAF-E287-51B4-0B9234ACA5A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9437" y="77703"/>
            <a:ext cx="600399" cy="17056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16C9EE6-1F29-6896-EBA1-312993C4F6FC}"/>
              </a:ext>
            </a:extLst>
          </p:cNvPr>
          <p:cNvSpPr txBox="1"/>
          <p:nvPr/>
        </p:nvSpPr>
        <p:spPr>
          <a:xfrm>
            <a:off x="5559791" y="1795042"/>
            <a:ext cx="1450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Argand lamp (1780)</a:t>
            </a:r>
          </a:p>
          <a:p>
            <a:pPr algn="ctr"/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en.wikipedia.org</a:t>
            </a:r>
            <a:r>
              <a:rPr lang="en-US" sz="1000" dirty="0">
                <a:hlinkClick r:id="rId4"/>
              </a:rPr>
              <a:t>/wiki/</a:t>
            </a:r>
            <a:r>
              <a:rPr lang="en-US" sz="1000" dirty="0" err="1">
                <a:hlinkClick r:id="rId4"/>
              </a:rPr>
              <a:t>Ami_Argand</a:t>
            </a:r>
            <a:endParaRPr 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30C52A-FC81-F5B3-0DB1-9DFDE97EFCEB}"/>
              </a:ext>
            </a:extLst>
          </p:cNvPr>
          <p:cNvSpPr txBox="1"/>
          <p:nvPr/>
        </p:nvSpPr>
        <p:spPr>
          <a:xfrm>
            <a:off x="7090441" y="1640659"/>
            <a:ext cx="19175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Aprovecho</a:t>
            </a:r>
            <a:r>
              <a:rPr lang="en-US" sz="1400" dirty="0"/>
              <a:t> Research</a:t>
            </a:r>
            <a:br>
              <a:rPr lang="en-US" sz="1400" dirty="0"/>
            </a:br>
            <a:r>
              <a:rPr lang="en-US" sz="1000" dirty="0">
                <a:hlinkClick r:id="rId5"/>
              </a:rPr>
              <a:t>https://</a:t>
            </a:r>
            <a:r>
              <a:rPr lang="en-US" sz="1000" dirty="0" err="1">
                <a:hlinkClick r:id="rId5"/>
              </a:rPr>
              <a:t>www.youtube.com</a:t>
            </a:r>
            <a:r>
              <a:rPr lang="en-US" sz="1000" dirty="0">
                <a:hlinkClick r:id="rId5"/>
              </a:rPr>
              <a:t>/</a:t>
            </a:r>
            <a:r>
              <a:rPr lang="en-US" sz="1000" dirty="0" err="1">
                <a:hlinkClick r:id="rId5"/>
              </a:rPr>
              <a:t>watch?v</a:t>
            </a:r>
            <a:r>
              <a:rPr lang="en-US" sz="1000" dirty="0">
                <a:hlinkClick r:id="rId5"/>
              </a:rPr>
              <a:t>=</a:t>
            </a:r>
            <a:r>
              <a:rPr lang="en-US" sz="1000" dirty="0" err="1">
                <a:hlinkClick r:id="rId5"/>
              </a:rPr>
              <a:t>SUHCsZHNMmg</a:t>
            </a:r>
            <a:endParaRPr lang="en-US" sz="1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D6CE67-5382-82A2-64C9-0FB8853E217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8973" y="40180"/>
            <a:ext cx="2086186" cy="1574605"/>
          </a:xfrm>
          <a:prstGeom prst="rect">
            <a:avLst/>
          </a:prstGeom>
        </p:spPr>
      </p:pic>
      <p:pic>
        <p:nvPicPr>
          <p:cNvPr id="1026" name="Picture 2" descr="Rocket stove - Wikipedia">
            <a:extLst>
              <a:ext uri="{FF2B5EF4-FFF2-40B4-BE49-F238E27FC236}">
                <a16:creationId xmlns:a16="http://schemas.microsoft.com/office/drawing/2014/main" id="{67F58ACC-CFE0-DEFE-0134-DD68CDE00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23370" y="2508573"/>
            <a:ext cx="1553195" cy="180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342116-8E9E-0A76-1996-AB85DE50EF1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0488" y="2763683"/>
            <a:ext cx="1309911" cy="1552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B9C585-F123-6DB3-817E-BDBF284CDA34}"/>
              </a:ext>
            </a:extLst>
          </p:cNvPr>
          <p:cNvSpPr txBox="1"/>
          <p:nvPr/>
        </p:nvSpPr>
        <p:spPr>
          <a:xfrm>
            <a:off x="5700488" y="4315927"/>
            <a:ext cx="1309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VITA Stove</a:t>
            </a:r>
            <a:br>
              <a:rPr lang="en-US" sz="1400" dirty="0"/>
            </a:br>
            <a:r>
              <a:rPr lang="en-US" sz="1400" dirty="0"/>
              <a:t>(early 1980s)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94727C-BFF7-DEED-3AC0-F6DA92952293}"/>
              </a:ext>
            </a:extLst>
          </p:cNvPr>
          <p:cNvSpPr txBox="1"/>
          <p:nvPr/>
        </p:nvSpPr>
        <p:spPr>
          <a:xfrm>
            <a:off x="7475021" y="4377482"/>
            <a:ext cx="1649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Rocket Stove</a:t>
            </a:r>
          </a:p>
          <a:p>
            <a:pPr algn="ctr"/>
            <a:r>
              <a:rPr lang="en-US" sz="1200" dirty="0"/>
              <a:t>(uses heat insulation)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22390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C73E36-ED0A-F66E-FFEE-C8891EC882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41" y="736669"/>
            <a:ext cx="1061325" cy="17493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522319-9FEC-2BAE-E827-42978584AD13}"/>
              </a:ext>
            </a:extLst>
          </p:cNvPr>
          <p:cNvSpPr txBox="1"/>
          <p:nvPr/>
        </p:nvSpPr>
        <p:spPr>
          <a:xfrm>
            <a:off x="-1" y="0"/>
            <a:ext cx="6545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Rocket Stove – continued, Mass Heaters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0E6F40-E7F5-FBA2-7D29-AD3715F32713}"/>
              </a:ext>
            </a:extLst>
          </p:cNvPr>
          <p:cNvSpPr txBox="1"/>
          <p:nvPr/>
        </p:nvSpPr>
        <p:spPr>
          <a:xfrm>
            <a:off x="-1" y="2571750"/>
            <a:ext cx="4136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http://my.waldenlabs.com/catalog/rocket-mass-heaters/</a:t>
            </a:r>
            <a:r>
              <a:rPr lang="en-US" sz="1000" dirty="0"/>
              <a:t> -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hlinkClick r:id="rId4"/>
              </a:rPr>
              <a:t>https://commonsensehome.com/rocket-mass-heaters/</a:t>
            </a:r>
            <a:r>
              <a:rPr lang="en-US" sz="1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hlinkClick r:id="rId5"/>
              </a:rPr>
              <a:t>https://richsoil.com/rocket-stove-mass-heater.jsp</a:t>
            </a:r>
            <a:r>
              <a:rPr lang="en-US" sz="1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>
                <a:hlinkClick r:id="rId6"/>
              </a:rPr>
              <a:t>https://www.youtube.com/watch?v=Sqznv5GDSWc</a:t>
            </a:r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FE2D7-6A29-27E2-BF52-753D3992308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7256" y="736669"/>
            <a:ext cx="3063640" cy="174935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80D13E7-6068-F3B7-9548-086FFD32E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43012" y="736669"/>
            <a:ext cx="1909298" cy="1749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Basics on a Rocket Mass Heater - Grit">
            <a:extLst>
              <a:ext uri="{FF2B5EF4-FFF2-40B4-BE49-F238E27FC236}">
                <a16:creationId xmlns:a16="http://schemas.microsoft.com/office/drawing/2014/main" id="{F834A529-149B-5945-3EAF-74949E375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0896" y="3125748"/>
            <a:ext cx="2702703" cy="180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deoZone :: How To Build An L-shaped Rocket Mass Heater">
            <a:extLst>
              <a:ext uri="{FF2B5EF4-FFF2-40B4-BE49-F238E27FC236}">
                <a16:creationId xmlns:a16="http://schemas.microsoft.com/office/drawing/2014/main" id="{DCF55ADA-10AB-52E6-74DE-BAC298BF8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29190" y="641969"/>
            <a:ext cx="2328069" cy="196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0D2E75-2D6F-2029-7112-D7340760130C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0844" y="3426311"/>
            <a:ext cx="831774" cy="12162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66BA5C-E4BA-9BE3-A244-BDB99FC2BEE6}"/>
              </a:ext>
            </a:extLst>
          </p:cNvPr>
          <p:cNvSpPr txBox="1"/>
          <p:nvPr/>
        </p:nvSpPr>
        <p:spPr>
          <a:xfrm>
            <a:off x="3356079" y="4631392"/>
            <a:ext cx="2431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Book: Rocket Mass Heaters, 3rd Ed.</a:t>
            </a:r>
          </a:p>
          <a:p>
            <a:r>
              <a:rPr lang="en-US" sz="1200" dirty="0"/>
              <a:t>2014 by </a:t>
            </a:r>
            <a:r>
              <a:rPr lang="en-US" sz="1200" dirty="0" err="1"/>
              <a:t>Ianto</a:t>
            </a:r>
            <a:r>
              <a:rPr lang="en-US" sz="1200" dirty="0"/>
              <a:t> Evans, Leslie Jackson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327EAD-7872-3FC3-F062-54261CF700D3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195" y="3426311"/>
            <a:ext cx="962408" cy="12162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B0C4BE-E820-6559-5157-533E65C0F629}"/>
              </a:ext>
            </a:extLst>
          </p:cNvPr>
          <p:cNvSpPr txBox="1"/>
          <p:nvPr/>
        </p:nvSpPr>
        <p:spPr>
          <a:xfrm>
            <a:off x="13993" y="4642584"/>
            <a:ext cx="3137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Book: The Rocket Mass Heater Builder's Guide</a:t>
            </a:r>
          </a:p>
          <a:p>
            <a:r>
              <a:rPr lang="en-US" sz="1200" dirty="0"/>
              <a:t>2016 by </a:t>
            </a:r>
            <a:r>
              <a:rPr lang="en-US" sz="1200" dirty="0" err="1"/>
              <a:t>E.Wisner</a:t>
            </a:r>
            <a:r>
              <a:rPr lang="en-US" sz="1200" dirty="0"/>
              <a:t> &amp; </a:t>
            </a:r>
            <a:r>
              <a:rPr lang="en-US" sz="1200" dirty="0" err="1"/>
              <a:t>E.Wisner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16839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AA915C-30B5-5D69-9545-64416094CB66}"/>
              </a:ext>
            </a:extLst>
          </p:cNvPr>
          <p:cNvSpPr txBox="1"/>
          <p:nvPr/>
        </p:nvSpPr>
        <p:spPr>
          <a:xfrm>
            <a:off x="99796" y="436624"/>
            <a:ext cx="5405266" cy="9848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Honey Do Carpenter (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Guardian-EgypTT"/>
              </a:rPr>
              <a:t>Darwin Arnold</a:t>
            </a:r>
            <a:r>
              <a:rPr lang="en-US" sz="1400" dirty="0"/>
              <a:t>) 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Air Crete Rocket Mass Heater </a:t>
            </a:r>
            <a:r>
              <a:rPr lang="en-US" sz="1400" dirty="0"/>
              <a:t>(improved)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2"/>
              </a:rPr>
              <a:t>https://www.etsy.com/shop/HoneyDoCarpenterShop</a:t>
            </a:r>
            <a:endParaRPr lang="en-US" sz="1000" dirty="0">
              <a:hlinkClick r:id="rId3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3"/>
              </a:rPr>
              <a:t>https://www.youtube.com/watch?v=eC3MITjo8M4&amp;list=PLHsjz15Szmf3_7p4trNDtZGB15jIiW8Ko</a:t>
            </a:r>
            <a:r>
              <a:rPr lang="en-US" sz="10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www.kickstarter.com</a:t>
            </a:r>
            <a:r>
              <a:rPr lang="en-US" sz="1000" dirty="0">
                <a:hlinkClick r:id="rId4"/>
              </a:rPr>
              <a:t>/projects/86171610/light-and-portable-rocket-mass-heater-design</a:t>
            </a:r>
            <a:endParaRPr lang="en-US" sz="1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7C9B7-CD00-B2B3-3132-EF7ABFC7EC6E}"/>
              </a:ext>
            </a:extLst>
          </p:cNvPr>
          <p:cNvSpPr txBox="1"/>
          <p:nvPr/>
        </p:nvSpPr>
        <p:spPr>
          <a:xfrm>
            <a:off x="0" y="0"/>
            <a:ext cx="5263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Super Efficient Homemade Stove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00AB5D-C4B4-FB52-5D48-8C36916FCCA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1170" y="3788561"/>
            <a:ext cx="1665600" cy="10607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51270D-76CC-6297-27CB-67A0439F026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15021" y="3788561"/>
            <a:ext cx="1458687" cy="10687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A437B1-4C25-B506-A132-771EBC58296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6" y="1529023"/>
            <a:ext cx="2190096" cy="17831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6A9B07-ACCF-B049-863F-9282B0D4B8A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96" y="3788561"/>
            <a:ext cx="1902000" cy="10607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A0C6E0-23FF-F162-859D-F39FACB26BFC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4485" y="1510975"/>
            <a:ext cx="1762477" cy="178945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8CE769-B88C-3F0F-37A3-2AC834E1C59A}"/>
              </a:ext>
            </a:extLst>
          </p:cNvPr>
          <p:cNvSpPr txBox="1"/>
          <p:nvPr/>
        </p:nvSpPr>
        <p:spPr>
          <a:xfrm>
            <a:off x="5911353" y="2635388"/>
            <a:ext cx="3062460" cy="10464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Air Crete (Aerated Concrete)</a:t>
            </a:r>
          </a:p>
          <a:p>
            <a:r>
              <a:rPr lang="en-US" sz="1400" dirty="0"/>
              <a:t>a foam of cement + foaming agent (oil control hair shampoo)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10"/>
              </a:rPr>
              <a:t>https://</a:t>
            </a:r>
            <a:r>
              <a:rPr lang="en-US" sz="1000" dirty="0" err="1">
                <a:hlinkClick r:id="rId10"/>
              </a:rPr>
              <a:t>www.youtube.com</a:t>
            </a:r>
            <a:r>
              <a:rPr lang="en-US" sz="1000" dirty="0">
                <a:hlinkClick r:id="rId10"/>
              </a:rPr>
              <a:t>/</a:t>
            </a:r>
            <a:r>
              <a:rPr lang="en-US" sz="1000" dirty="0" err="1">
                <a:hlinkClick r:id="rId10"/>
              </a:rPr>
              <a:t>watch?v</a:t>
            </a:r>
            <a:r>
              <a:rPr lang="en-US" sz="1000" dirty="0">
                <a:hlinkClick r:id="rId10"/>
              </a:rPr>
              <a:t>=aSLJCPR1Prw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hlinkClick r:id="rId11"/>
              </a:rPr>
              <a:t>https://</a:t>
            </a:r>
            <a:r>
              <a:rPr lang="en-US" sz="1000" dirty="0" err="1">
                <a:hlinkClick r:id="rId11"/>
              </a:rPr>
              <a:t>www.youtube.com</a:t>
            </a:r>
            <a:r>
              <a:rPr lang="en-US" sz="1000" dirty="0">
                <a:hlinkClick r:id="rId11"/>
              </a:rPr>
              <a:t>/</a:t>
            </a:r>
            <a:r>
              <a:rPr lang="en-US" sz="1000" dirty="0" err="1">
                <a:hlinkClick r:id="rId11"/>
              </a:rPr>
              <a:t>watch?v</a:t>
            </a:r>
            <a:r>
              <a:rPr lang="en-US" sz="1000" dirty="0">
                <a:hlinkClick r:id="rId11"/>
              </a:rPr>
              <a:t>=</a:t>
            </a:r>
            <a:r>
              <a:rPr lang="en-US" sz="1000" dirty="0" err="1">
                <a:hlinkClick r:id="rId11"/>
              </a:rPr>
              <a:t>DGhgFLruyaE</a:t>
            </a:r>
            <a:endParaRPr 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3AF05B-6916-AAD0-5B79-72903446F3E6}"/>
              </a:ext>
            </a:extLst>
          </p:cNvPr>
          <p:cNvSpPr txBox="1"/>
          <p:nvPr/>
        </p:nvSpPr>
        <p:spPr>
          <a:xfrm>
            <a:off x="4246104" y="1510975"/>
            <a:ext cx="1552530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The chimney pipe is heat-insulated, which creates strong draft and full combustion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0D111-D4E9-4F5A-7C54-BB017A970C5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9686" y="51097"/>
            <a:ext cx="1771244" cy="13704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F86DEB-C5D1-1C76-572A-FE3A98845F00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2802" y="3776471"/>
            <a:ext cx="2121010" cy="10687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FD982C-3685-CBF2-C89C-84DC07CB909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6824" y="3776471"/>
            <a:ext cx="1232862" cy="1072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877B6B-35B8-3586-479A-47A3516369A8}"/>
              </a:ext>
            </a:extLst>
          </p:cNvPr>
          <p:cNvSpPr txBox="1"/>
          <p:nvPr/>
        </p:nvSpPr>
        <p:spPr>
          <a:xfrm>
            <a:off x="6618173" y="1421509"/>
            <a:ext cx="2154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Darwin Arnold &amp; Melanie</a:t>
            </a:r>
          </a:p>
        </p:txBody>
      </p:sp>
    </p:spTree>
    <p:extLst>
      <p:ext uri="{BB962C8B-B14F-4D97-AF65-F5344CB8AC3E}">
        <p14:creationId xmlns:p14="http://schemas.microsoft.com/office/powerpoint/2010/main" val="3327575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73AD80-9B2C-E773-AF09-CCAEAC1D503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656" y="772639"/>
            <a:ext cx="2718325" cy="18549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D54DDF8-843E-615B-ED60-BDADD0DA8B1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506" y="1017963"/>
            <a:ext cx="819100" cy="11287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035B71-3480-E0E7-1036-8F6541740DC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250" y="777045"/>
            <a:ext cx="3364706" cy="1850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23DC0A-E761-982D-D642-7B5FAC2F1E53}"/>
              </a:ext>
            </a:extLst>
          </p:cNvPr>
          <p:cNvSpPr txBox="1"/>
          <p:nvPr/>
        </p:nvSpPr>
        <p:spPr>
          <a:xfrm>
            <a:off x="13668" y="438691"/>
            <a:ext cx="30289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5"/>
              </a:rPr>
              <a:t>https://</a:t>
            </a:r>
            <a:r>
              <a:rPr lang="en-US" sz="1000" dirty="0" err="1">
                <a:hlinkClick r:id="rId5"/>
              </a:rPr>
              <a:t>www.youtube.com</a:t>
            </a:r>
            <a:r>
              <a:rPr lang="en-US" sz="1000" dirty="0">
                <a:hlinkClick r:id="rId5"/>
              </a:rPr>
              <a:t>/</a:t>
            </a:r>
            <a:r>
              <a:rPr lang="en-US" sz="1000" dirty="0" err="1">
                <a:hlinkClick r:id="rId5"/>
              </a:rPr>
              <a:t>watch?v</a:t>
            </a:r>
            <a:r>
              <a:rPr lang="en-US" sz="1000" dirty="0">
                <a:hlinkClick r:id="rId5"/>
              </a:rPr>
              <a:t>=vXHmcKWfFw4</a:t>
            </a:r>
            <a:endParaRPr lang="en-US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CEFCD0-AB50-50B1-18FB-56AB328509A7}"/>
              </a:ext>
            </a:extLst>
          </p:cNvPr>
          <p:cNvSpPr txBox="1"/>
          <p:nvPr/>
        </p:nvSpPr>
        <p:spPr>
          <a:xfrm>
            <a:off x="0" y="-20418"/>
            <a:ext cx="71794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Stratification Chamber in a Rocket Mass Heater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8E4F66-0CCE-C349-6B47-1977E05E5598}"/>
              </a:ext>
            </a:extLst>
          </p:cNvPr>
          <p:cNvSpPr txBox="1"/>
          <p:nvPr/>
        </p:nvSpPr>
        <p:spPr>
          <a:xfrm>
            <a:off x="13668" y="2180342"/>
            <a:ext cx="1628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Hot air goes up,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</a:rPr>
              <a:t>cold air goes down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B395DA-455F-5D5C-DB1F-45B1EF009C5E}"/>
              </a:ext>
            </a:extLst>
          </p:cNvPr>
          <p:cNvSpPr txBox="1"/>
          <p:nvPr/>
        </p:nvSpPr>
        <p:spPr>
          <a:xfrm>
            <a:off x="1237607" y="3327618"/>
            <a:ext cx="37471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To understand how things work, </a:t>
            </a:r>
          </a:p>
          <a:p>
            <a:r>
              <a:rPr lang="en-US" sz="1400" dirty="0"/>
              <a:t>it helps to think about water going down </a:t>
            </a:r>
          </a:p>
          <a:p>
            <a:r>
              <a:rPr lang="en-US" sz="1400" dirty="0"/>
              <a:t>(similar to how hot air goes up).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Think about water, how you "prime the pump" </a:t>
            </a:r>
            <a:br>
              <a:rPr lang="en-US" sz="1400" dirty="0"/>
            </a:br>
            <a:r>
              <a:rPr lang="en-US" sz="1400" dirty="0"/>
              <a:t>by filling tubes with water, </a:t>
            </a:r>
          </a:p>
          <a:p>
            <a:r>
              <a:rPr lang="en-US" sz="1400" dirty="0"/>
              <a:t>then turn the diagram upside down, </a:t>
            </a:r>
          </a:p>
          <a:p>
            <a:r>
              <a:rPr lang="en-US" sz="1400" dirty="0"/>
              <a:t>and you will understand how hot air will behave.</a:t>
            </a:r>
          </a:p>
        </p:txBody>
      </p:sp>
      <p:pic>
        <p:nvPicPr>
          <p:cNvPr id="1026" name="Picture 2" descr="Siphon - Wikipedia">
            <a:extLst>
              <a:ext uri="{FF2B5EF4-FFF2-40B4-BE49-F238E27FC236}">
                <a16:creationId xmlns:a16="http://schemas.microsoft.com/office/drawing/2014/main" id="{079062A9-31FE-BCB4-3568-210E14A99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9911" y="3419214"/>
            <a:ext cx="1086110" cy="1426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00493A-E155-7A28-95F6-69B0F9B51F5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81028" y="3419214"/>
            <a:ext cx="1651929" cy="1181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0C984D-DCFF-D26F-471C-2A3675363EBB}"/>
              </a:ext>
            </a:extLst>
          </p:cNvPr>
          <p:cNvSpPr txBox="1"/>
          <p:nvPr/>
        </p:nvSpPr>
        <p:spPr>
          <a:xfrm>
            <a:off x="6081132" y="4698379"/>
            <a:ext cx="2973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.. </a:t>
            </a:r>
            <a:r>
              <a:rPr lang="en-US" sz="1000" dirty="0">
                <a:hlinkClick r:id="rId8"/>
              </a:rPr>
              <a:t>https://</a:t>
            </a:r>
            <a:r>
              <a:rPr lang="en-US" sz="1000" dirty="0" err="1">
                <a:hlinkClick r:id="rId8"/>
              </a:rPr>
              <a:t>www.youtube.com</a:t>
            </a:r>
            <a:r>
              <a:rPr lang="en-US" sz="1000" dirty="0">
                <a:hlinkClick r:id="rId8"/>
              </a:rPr>
              <a:t>/</a:t>
            </a:r>
            <a:r>
              <a:rPr lang="en-US" sz="1000" dirty="0" err="1">
                <a:hlinkClick r:id="rId8"/>
              </a:rPr>
              <a:t>watch?v</a:t>
            </a:r>
            <a:r>
              <a:rPr lang="en-US" sz="1000" dirty="0">
                <a:hlinkClick r:id="rId8"/>
              </a:rPr>
              <a:t>=xOe_xSTqn1k</a:t>
            </a:r>
            <a:endParaRPr lang="en-US" sz="1000" dirty="0"/>
          </a:p>
          <a:p>
            <a:r>
              <a:rPr lang="en-US" sz="1000" dirty="0"/>
              <a:t>.. </a:t>
            </a:r>
            <a:r>
              <a:rPr lang="en-US" sz="1000" dirty="0">
                <a:hlinkClick r:id="rId9"/>
              </a:rPr>
              <a:t>https://</a:t>
            </a:r>
            <a:r>
              <a:rPr lang="en-US" sz="1000" dirty="0" err="1">
                <a:hlinkClick r:id="rId9"/>
              </a:rPr>
              <a:t>www.youtube.com</a:t>
            </a:r>
            <a:r>
              <a:rPr lang="en-US" sz="1000" dirty="0">
                <a:hlinkClick r:id="rId9"/>
              </a:rPr>
              <a:t>/</a:t>
            </a:r>
            <a:r>
              <a:rPr lang="en-US" sz="1000" dirty="0" err="1">
                <a:hlinkClick r:id="rId9"/>
              </a:rPr>
              <a:t>watch?v</a:t>
            </a:r>
            <a:r>
              <a:rPr lang="en-US" sz="1000" dirty="0">
                <a:hlinkClick r:id="rId9"/>
              </a:rPr>
              <a:t>=452OyvGdzP4</a:t>
            </a:r>
            <a:endParaRPr 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4115F8-7E03-AFB3-386C-A8DF02F27011}"/>
              </a:ext>
            </a:extLst>
          </p:cNvPr>
          <p:cNvSpPr txBox="1"/>
          <p:nvPr/>
        </p:nvSpPr>
        <p:spPr>
          <a:xfrm>
            <a:off x="5708515" y="2622674"/>
            <a:ext cx="2973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Hot air goes up, cold air goes down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69EE6A-B07E-A4C3-2C66-911C4D30D573}"/>
              </a:ext>
            </a:extLst>
          </p:cNvPr>
          <p:cNvSpPr txBox="1"/>
          <p:nvPr/>
        </p:nvSpPr>
        <p:spPr>
          <a:xfrm>
            <a:off x="1813023" y="2600371"/>
            <a:ext cx="2973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Hot air goes up, cold air goes down</a:t>
            </a:r>
          </a:p>
        </p:txBody>
      </p:sp>
    </p:spTree>
    <p:extLst>
      <p:ext uri="{BB962C8B-B14F-4D97-AF65-F5344CB8AC3E}">
        <p14:creationId xmlns:p14="http://schemas.microsoft.com/office/powerpoint/2010/main" val="2897224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4E0856-29FA-B7C9-FAF5-7F53407B766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12326" y="699223"/>
            <a:ext cx="3188473" cy="224803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8A6541-10B2-11CF-FD05-10E13105E51A}"/>
              </a:ext>
            </a:extLst>
          </p:cNvPr>
          <p:cNvSpPr txBox="1"/>
          <p:nvPr/>
        </p:nvSpPr>
        <p:spPr>
          <a:xfrm>
            <a:off x="0" y="0"/>
            <a:ext cx="3363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Russian Wood Stove</a:t>
            </a:r>
          </a:p>
        </p:txBody>
      </p:sp>
      <p:pic>
        <p:nvPicPr>
          <p:cNvPr id="1026" name="Picture 2" descr="21 Russian stove bed ideas | stove, rocket stoves, stove fireplace">
            <a:extLst>
              <a:ext uri="{FF2B5EF4-FFF2-40B4-BE49-F238E27FC236}">
                <a16:creationId xmlns:a16="http://schemas.microsoft.com/office/drawing/2014/main" id="{F51B630A-3912-8263-B4CB-E0E69A547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661" y="699224"/>
            <a:ext cx="29972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ussian stove - Cozy &amp; Comfy | Народная архитектура, Уютный камин, Дом">
            <a:extLst>
              <a:ext uri="{FF2B5EF4-FFF2-40B4-BE49-F238E27FC236}">
                <a16:creationId xmlns:a16="http://schemas.microsoft.com/office/drawing/2014/main" id="{6A4E0418-8F00-E4AC-B340-5A69C76EA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4264" y="699222"/>
            <a:ext cx="2259694" cy="224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sic structure of a Russian stove. | Home furnace, Stove, Stove oven">
            <a:extLst>
              <a:ext uri="{FF2B5EF4-FFF2-40B4-BE49-F238E27FC236}">
                <a16:creationId xmlns:a16="http://schemas.microsoft.com/office/drawing/2014/main" id="{5CE79F58-E787-4D01-C794-9EC6886DD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661" y="3059518"/>
            <a:ext cx="1474746" cy="193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00FACB-15A8-B788-74E0-9A79B573E71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287" y="3028026"/>
            <a:ext cx="2822713" cy="19901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42871-7FA1-96E3-5AFB-BA3EE97728A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1071" y="2997805"/>
            <a:ext cx="2902887" cy="204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78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8A6541-10B2-11CF-FD05-10E13105E51A}"/>
              </a:ext>
            </a:extLst>
          </p:cNvPr>
          <p:cNvSpPr txBox="1"/>
          <p:nvPr/>
        </p:nvSpPr>
        <p:spPr>
          <a:xfrm>
            <a:off x="0" y="0"/>
            <a:ext cx="33634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Masonry Heaters </a:t>
            </a:r>
          </a:p>
        </p:txBody>
      </p:sp>
      <p:pic>
        <p:nvPicPr>
          <p:cNvPr id="2050" name="Picture 2" descr="The Masonry Heater Association (MHA) Website">
            <a:extLst>
              <a:ext uri="{FF2B5EF4-FFF2-40B4-BE49-F238E27FC236}">
                <a16:creationId xmlns:a16="http://schemas.microsoft.com/office/drawing/2014/main" id="{5219A724-B2A5-3023-C05B-2115610FC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502" y="523220"/>
            <a:ext cx="2631063" cy="175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 From the Cold | Maine Wood Heat Masonry Heaters - New England Today">
            <a:extLst>
              <a:ext uri="{FF2B5EF4-FFF2-40B4-BE49-F238E27FC236}">
                <a16:creationId xmlns:a16="http://schemas.microsoft.com/office/drawing/2014/main" id="{E2292C28-0AD7-959E-A3BD-987EF5888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502" y="2352020"/>
            <a:ext cx="2631063" cy="175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sonry Heaters | brick">
            <a:extLst>
              <a:ext uri="{FF2B5EF4-FFF2-40B4-BE49-F238E27FC236}">
                <a16:creationId xmlns:a16="http://schemas.microsoft.com/office/drawing/2014/main" id="{1228330C-4661-ECE1-98E5-2517F0B14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900" y="340341"/>
            <a:ext cx="16891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sonry Heaters: Benefits, How They Work, And Photos • Insteading">
            <a:extLst>
              <a:ext uri="{FF2B5EF4-FFF2-40B4-BE49-F238E27FC236}">
                <a16:creationId xmlns:a16="http://schemas.microsoft.com/office/drawing/2014/main" id="{D1ED4CEC-D464-7A76-ABEA-13A3810FB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9490" y="346726"/>
            <a:ext cx="1899614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Masonry Heaters">
            <a:extLst>
              <a:ext uri="{FF2B5EF4-FFF2-40B4-BE49-F238E27FC236}">
                <a16:creationId xmlns:a16="http://schemas.microsoft.com/office/drawing/2014/main" id="{9FF86708-CB56-9C3A-224C-3BCA957D3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2101" y="346726"/>
            <a:ext cx="1528903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n From the Cold | Maine Wood Heat Masonry Heaters - New England Today">
            <a:extLst>
              <a:ext uri="{FF2B5EF4-FFF2-40B4-BE49-F238E27FC236}">
                <a16:creationId xmlns:a16="http://schemas.microsoft.com/office/drawing/2014/main" id="{122BC0D8-6671-0FD2-44B3-9CE5029AD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82900" y="2720219"/>
            <a:ext cx="1689100" cy="219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ome Energy Magazine - Heating :: Masonry Heaters are Massively Comfy">
            <a:extLst>
              <a:ext uri="{FF2B5EF4-FFF2-40B4-BE49-F238E27FC236}">
                <a16:creationId xmlns:a16="http://schemas.microsoft.com/office/drawing/2014/main" id="{EDFF4376-EA83-DB80-F1D4-18422FE93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99490" y="2720218"/>
            <a:ext cx="2385650" cy="2199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577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73F625-5AE0-C37B-8F8C-93594AA7E4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303" y="1900441"/>
            <a:ext cx="2642350" cy="17760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FC2B41-26AC-FBBD-618C-9ABE1E3FB760}"/>
              </a:ext>
            </a:extLst>
          </p:cNvPr>
          <p:cNvSpPr txBox="1"/>
          <p:nvPr/>
        </p:nvSpPr>
        <p:spPr>
          <a:xfrm>
            <a:off x="0" y="0"/>
            <a:ext cx="32606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Kuznetsovs</a:t>
            </a:r>
            <a:r>
              <a:rPr lang="en-US" sz="2800" b="1" dirty="0"/>
              <a:t> stove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2D28F-D030-A435-1FAF-7501F99C685F}"/>
              </a:ext>
            </a:extLst>
          </p:cNvPr>
          <p:cNvSpPr txBox="1"/>
          <p:nvPr/>
        </p:nvSpPr>
        <p:spPr>
          <a:xfrm>
            <a:off x="375682" y="874598"/>
            <a:ext cx="372848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93% efficiency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 smoke</a:t>
            </a:r>
            <a:br>
              <a:rPr lang="en-US" sz="1400" dirty="0"/>
            </a:br>
            <a:r>
              <a:rPr lang="en-US" sz="1000" dirty="0">
                <a:hlinkClick r:id="rId3"/>
              </a:rPr>
              <a:t>https://www.youtube.com/watch?v=gaXyWyDm2mk</a:t>
            </a: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2C4802-521B-3220-BB49-9400D63A4A4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6402" y="1028570"/>
            <a:ext cx="1986866" cy="266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2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1042</TotalTime>
  <Words>2796</Words>
  <Application>Microsoft Macintosh PowerPoint</Application>
  <PresentationFormat>On-screen Show (16:9)</PresentationFormat>
  <Paragraphs>241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Guardian-EgypTT</vt:lpstr>
      <vt:lpstr>Roboto</vt:lpstr>
      <vt:lpstr>YouTube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Lev Selector</cp:lastModifiedBy>
  <cp:revision>74</cp:revision>
  <dcterms:modified xsi:type="dcterms:W3CDTF">2025-06-09T02:54:52Z</dcterms:modified>
</cp:coreProperties>
</file>